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75" r:id="rId5"/>
    <p:sldId id="2147471029" r:id="rId6"/>
    <p:sldId id="2147470945" r:id="rId7"/>
    <p:sldId id="2147470962" r:id="rId8"/>
    <p:sldId id="2147471031" r:id="rId9"/>
    <p:sldId id="2147471017" r:id="rId10"/>
    <p:sldId id="2147471032" r:id="rId11"/>
    <p:sldId id="2147471033" r:id="rId12"/>
    <p:sldId id="2147471036" r:id="rId13"/>
    <p:sldId id="2147471034" r:id="rId14"/>
    <p:sldId id="2147471035" r:id="rId15"/>
    <p:sldId id="2147471040" r:id="rId16"/>
    <p:sldId id="2147470946" r:id="rId17"/>
    <p:sldId id="2147471038" r:id="rId18"/>
    <p:sldId id="283" r:id="rId19"/>
    <p:sldId id="266" r:id="rId20"/>
    <p:sldId id="274" r:id="rId21"/>
    <p:sldId id="284" r:id="rId22"/>
    <p:sldId id="279" r:id="rId23"/>
    <p:sldId id="2147471007" r:id="rId24"/>
    <p:sldId id="2147471037" r:id="rId25"/>
    <p:sldId id="2147471039" r:id="rId26"/>
    <p:sldId id="214747082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0EBF45-FEFA-B161-F559-F0A309BF4E02}" name="Jake Rowland-Crosby" initials="JR" userId="S::Jake.Rowland-Crosby@tadek.co.uk::2b4322af-b905-41b2-a313-0796b1348e72" providerId="AD"/>
  <p188:author id="{C713DB56-5B1F-2D68-83B7-88FC59BAE44B}" name="Jake Rowland-Crosby" initials="JRC" userId="S::jrc@tadek-offshore.co.uk::2b4322af-b905-41b2-a313-0796b1348e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65"/>
    <a:srgbClr val="001F60"/>
    <a:srgbClr val="0093C9"/>
    <a:srgbClr val="FFB71B"/>
    <a:srgbClr val="194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9614AA-8BF0-49FD-80A3-C280942699CF}" v="2" dt="2026-03-17T18:55:55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Paolo Ricci" userId="55ffdc90-55db-4c91-9f0d-c49d52c3ef36" providerId="ADAL" clId="{B6F8938F-71C8-4BEA-A10F-4F46A28F508F}"/>
    <pc:docChg chg="undo custSel addSld modSld">
      <pc:chgData name="PierPaolo Ricci" userId="55ffdc90-55db-4c91-9f0d-c49d52c3ef36" providerId="ADAL" clId="{B6F8938F-71C8-4BEA-A10F-4F46A28F508F}" dt="2026-03-17T18:55:55.002" v="5"/>
      <pc:docMkLst>
        <pc:docMk/>
      </pc:docMkLst>
      <pc:sldChg chg="addSp delSp modSp mod">
        <pc:chgData name="PierPaolo Ricci" userId="55ffdc90-55db-4c91-9f0d-c49d52c3ef36" providerId="ADAL" clId="{B6F8938F-71C8-4BEA-A10F-4F46A28F508F}" dt="2026-03-17T13:58:32.382" v="4" actId="1076"/>
        <pc:sldMkLst>
          <pc:docMk/>
          <pc:sldMk cId="2314153628" sldId="279"/>
        </pc:sldMkLst>
        <pc:picChg chg="add mod">
          <ac:chgData name="PierPaolo Ricci" userId="55ffdc90-55db-4c91-9f0d-c49d52c3ef36" providerId="ADAL" clId="{B6F8938F-71C8-4BEA-A10F-4F46A28F508F}" dt="2026-03-17T13:58:32.382" v="4" actId="1076"/>
          <ac:picMkLst>
            <pc:docMk/>
            <pc:sldMk cId="2314153628" sldId="279"/>
            <ac:picMk id="4" creationId="{10280640-6CD6-96AE-1B9C-4871E18A5B36}"/>
          </ac:picMkLst>
        </pc:picChg>
        <pc:picChg chg="del">
          <ac:chgData name="PierPaolo Ricci" userId="55ffdc90-55db-4c91-9f0d-c49d52c3ef36" providerId="ADAL" clId="{B6F8938F-71C8-4BEA-A10F-4F46A28F508F}" dt="2026-03-17T13:56:26.127" v="2" actId="478"/>
          <ac:picMkLst>
            <pc:docMk/>
            <pc:sldMk cId="2314153628" sldId="279"/>
            <ac:picMk id="17" creationId="{CCB3DEF9-A817-D17C-A603-197DD2E39D0E}"/>
          </ac:picMkLst>
        </pc:picChg>
      </pc:sldChg>
      <pc:sldChg chg="add">
        <pc:chgData name="PierPaolo Ricci" userId="55ffdc90-55db-4c91-9f0d-c49d52c3ef36" providerId="ADAL" clId="{B6F8938F-71C8-4BEA-A10F-4F46A28F508F}" dt="2026-03-17T18:55:55.002" v="5"/>
        <pc:sldMkLst>
          <pc:docMk/>
          <pc:sldMk cId="3060116843" sldId="2147471017"/>
        </pc:sldMkLst>
      </pc:sldChg>
      <pc:sldChg chg="modSp mod">
        <pc:chgData name="PierPaolo Ricci" userId="55ffdc90-55db-4c91-9f0d-c49d52c3ef36" providerId="ADAL" clId="{B6F8938F-71C8-4BEA-A10F-4F46A28F508F}" dt="2026-03-17T13:56:16.464" v="1" actId="20577"/>
        <pc:sldMkLst>
          <pc:docMk/>
          <pc:sldMk cId="1134478870" sldId="2147471039"/>
        </pc:sldMkLst>
        <pc:spChg chg="mod">
          <ac:chgData name="PierPaolo Ricci" userId="55ffdc90-55db-4c91-9f0d-c49d52c3ef36" providerId="ADAL" clId="{B6F8938F-71C8-4BEA-A10F-4F46A28F508F}" dt="2026-03-17T13:56:16.464" v="1" actId="20577"/>
          <ac:spMkLst>
            <pc:docMk/>
            <pc:sldMk cId="1134478870" sldId="2147471039"/>
            <ac:spMk id="5" creationId="{789C7EAB-1BD4-8ABE-5AC5-114248A41AA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E8AA7A-B78F-4E61-A812-FC712A7CEFD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658A7F2-201B-40CF-800D-5F7B2B79D6B1}">
      <dgm:prSet phldrT="[Text]" custT="1"/>
      <dgm:spPr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Load-out &amp; Float Off</a:t>
          </a:r>
        </a:p>
      </dgm:t>
    </dgm:pt>
    <dgm:pt modelId="{A25569A1-CB65-49D7-9E73-8FF48BE6ED2E}" type="parTrans" cxnId="{26D63AE4-2518-4F8E-8134-9CFC7057E0F0}">
      <dgm:prSet/>
      <dgm:spPr/>
      <dgm:t>
        <a:bodyPr/>
        <a:lstStyle/>
        <a:p>
          <a:endParaRPr lang="en-GB"/>
        </a:p>
      </dgm:t>
    </dgm:pt>
    <dgm:pt modelId="{621E9AA3-3456-438F-A108-F62759D0A0D3}" type="sibTrans" cxnId="{26D63AE4-2518-4F8E-8134-9CFC7057E0F0}">
      <dgm:prSet/>
      <dgm:spPr/>
      <dgm:t>
        <a:bodyPr/>
        <a:lstStyle/>
        <a:p>
          <a:endParaRPr lang="en-GB"/>
        </a:p>
      </dgm:t>
    </dgm:pt>
    <dgm:pt modelId="{9CFC07D9-6F6B-4511-9171-B4E8B669DDED}">
      <dgm:prSet phldrT="[Text]" custT="1"/>
      <dgm:spPr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Ballasting</a:t>
          </a:r>
        </a:p>
      </dgm:t>
    </dgm:pt>
    <dgm:pt modelId="{5492D779-F6F1-4396-9BE1-0320957B1687}" type="parTrans" cxnId="{FF14369F-F255-4B6E-9229-E270E5A3BB7B}">
      <dgm:prSet/>
      <dgm:spPr/>
      <dgm:t>
        <a:bodyPr/>
        <a:lstStyle/>
        <a:p>
          <a:endParaRPr lang="en-GB"/>
        </a:p>
      </dgm:t>
    </dgm:pt>
    <dgm:pt modelId="{DB66B633-1159-41D4-BEB2-FA05B78106FB}" type="sibTrans" cxnId="{FF14369F-F255-4B6E-9229-E270E5A3BB7B}">
      <dgm:prSet/>
      <dgm:spPr/>
      <dgm:t>
        <a:bodyPr/>
        <a:lstStyle/>
        <a:p>
          <a:endParaRPr lang="en-GB"/>
        </a:p>
      </dgm:t>
    </dgm:pt>
    <dgm:pt modelId="{067AFFD2-2E5A-4A03-AB6E-431B12610D5A}">
      <dgm:prSet phldrT="[Text]" custT="1"/>
      <dgm:spPr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Tow FOS-PLN</a:t>
          </a:r>
        </a:p>
      </dgm:t>
    </dgm:pt>
    <dgm:pt modelId="{188A5232-6AEA-4038-A788-5E415460B145}" type="parTrans" cxnId="{66BCE91C-00B3-4962-944A-91F3E9F233DA}">
      <dgm:prSet/>
      <dgm:spPr/>
      <dgm:t>
        <a:bodyPr/>
        <a:lstStyle/>
        <a:p>
          <a:endParaRPr lang="en-GB"/>
        </a:p>
      </dgm:t>
    </dgm:pt>
    <dgm:pt modelId="{280B3B18-5AAF-4342-8947-490D313F593E}" type="sibTrans" cxnId="{66BCE91C-00B3-4962-944A-91F3E9F233DA}">
      <dgm:prSet/>
      <dgm:spPr/>
      <dgm:t>
        <a:bodyPr/>
        <a:lstStyle/>
        <a:p>
          <a:endParaRPr lang="en-GB"/>
        </a:p>
      </dgm:t>
    </dgm:pt>
    <dgm:pt modelId="{50BBA937-B56F-4472-ACFD-34511D017945}">
      <dgm:prSet phldrT="[Text]" custT="1"/>
      <dgm:spPr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Berthing in PLN</a:t>
          </a:r>
        </a:p>
      </dgm:t>
    </dgm:pt>
    <dgm:pt modelId="{88027CB1-3D53-41C7-8B78-209B400C6950}" type="parTrans" cxnId="{B5348817-62C2-42E4-9B20-DCC64A2F3B22}">
      <dgm:prSet/>
      <dgm:spPr/>
      <dgm:t>
        <a:bodyPr/>
        <a:lstStyle/>
        <a:p>
          <a:endParaRPr lang="en-GB"/>
        </a:p>
      </dgm:t>
    </dgm:pt>
    <dgm:pt modelId="{5EE5DDA5-3301-4CC0-9DE2-39122F9C61FE}" type="sibTrans" cxnId="{B5348817-62C2-42E4-9B20-DCC64A2F3B22}">
      <dgm:prSet/>
      <dgm:spPr/>
      <dgm:t>
        <a:bodyPr/>
        <a:lstStyle/>
        <a:p>
          <a:endParaRPr lang="en-GB"/>
        </a:p>
      </dgm:t>
    </dgm:pt>
    <dgm:pt modelId="{D88ABB80-06AB-41D0-A23A-CC65FB2A9F9F}">
      <dgm:prSet phldrT="[Text]" custT="1"/>
      <dgm:spPr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WTG Integration</a:t>
          </a:r>
        </a:p>
      </dgm:t>
    </dgm:pt>
    <dgm:pt modelId="{2E83AF16-5157-4B3D-B68C-5C858ED4687B}" type="parTrans" cxnId="{BE52A55D-71E4-4AD9-AE21-3FEE63307A06}">
      <dgm:prSet/>
      <dgm:spPr/>
      <dgm:t>
        <a:bodyPr/>
        <a:lstStyle/>
        <a:p>
          <a:endParaRPr lang="en-GB"/>
        </a:p>
      </dgm:t>
    </dgm:pt>
    <dgm:pt modelId="{B48D1954-F187-4D48-8F32-8ABECC1F3576}" type="sibTrans" cxnId="{BE52A55D-71E4-4AD9-AE21-3FEE63307A06}">
      <dgm:prSet/>
      <dgm:spPr/>
      <dgm:t>
        <a:bodyPr/>
        <a:lstStyle/>
        <a:p>
          <a:endParaRPr lang="en-GB"/>
        </a:p>
      </dgm:t>
    </dgm:pt>
    <dgm:pt modelId="{373FB2FB-0A39-494A-89DD-ADFB60113200}">
      <dgm:prSet phldrT="[Text]" custT="1"/>
      <dgm:spPr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Storage Quay Works</a:t>
          </a:r>
        </a:p>
      </dgm:t>
    </dgm:pt>
    <dgm:pt modelId="{1071657A-23A1-4DFA-BF8E-61F86F5CCF30}" type="parTrans" cxnId="{18E42CC4-DA99-4D86-AFBF-B3365F082EF4}">
      <dgm:prSet/>
      <dgm:spPr/>
      <dgm:t>
        <a:bodyPr/>
        <a:lstStyle/>
        <a:p>
          <a:endParaRPr lang="en-GB"/>
        </a:p>
      </dgm:t>
    </dgm:pt>
    <dgm:pt modelId="{83553A7D-E756-45F2-AFD9-A1A93440EEBD}" type="sibTrans" cxnId="{18E42CC4-DA99-4D86-AFBF-B3365F082EF4}">
      <dgm:prSet/>
      <dgm:spPr/>
      <dgm:t>
        <a:bodyPr/>
        <a:lstStyle/>
        <a:p>
          <a:endParaRPr lang="en-GB"/>
        </a:p>
      </dgm:t>
    </dgm:pt>
    <dgm:pt modelId="{A0BBEF15-59CB-4AF7-8FD8-60095F775ACA}">
      <dgm:prSet phldrT="[Text]" custT="1"/>
      <dgm:spPr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Mooring Prelay Phase 2</a:t>
          </a:r>
        </a:p>
      </dgm:t>
    </dgm:pt>
    <dgm:pt modelId="{0B7208ED-44EC-4012-80E0-49E327D057F5}" type="parTrans" cxnId="{F1EAAAFE-E522-49F0-A06C-F397FB6AB145}">
      <dgm:prSet/>
      <dgm:spPr/>
      <dgm:t>
        <a:bodyPr/>
        <a:lstStyle/>
        <a:p>
          <a:endParaRPr lang="en-GB"/>
        </a:p>
      </dgm:t>
    </dgm:pt>
    <dgm:pt modelId="{DAD2777D-DD4D-4FCF-BEEE-D18C9E57FD80}" type="sibTrans" cxnId="{F1EAAAFE-E522-49F0-A06C-F397FB6AB145}">
      <dgm:prSet/>
      <dgm:spPr/>
      <dgm:t>
        <a:bodyPr/>
        <a:lstStyle/>
        <a:p>
          <a:endParaRPr lang="en-GB"/>
        </a:p>
      </dgm:t>
    </dgm:pt>
    <dgm:pt modelId="{8C02389B-D1B0-4864-905F-B5204859BFA3}">
      <dgm:prSet phldrT="[Text]" custT="1"/>
      <dgm:spPr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Tow</a:t>
          </a:r>
          <a:r>
            <a:rPr lang="en-GB" sz="1000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 </a:t>
          </a: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PLN-Site</a:t>
          </a:r>
        </a:p>
      </dgm:t>
    </dgm:pt>
    <dgm:pt modelId="{C5A024B5-4AE2-41CB-A40A-53899E6CD8AE}" type="parTrans" cxnId="{AA7FD1A7-8937-4F3F-A6FE-1F36DDFF4D1C}">
      <dgm:prSet/>
      <dgm:spPr/>
      <dgm:t>
        <a:bodyPr/>
        <a:lstStyle/>
        <a:p>
          <a:endParaRPr lang="en-GB"/>
        </a:p>
      </dgm:t>
    </dgm:pt>
    <dgm:pt modelId="{486B91D6-437B-4DAA-8CE2-B7EC01856F17}" type="sibTrans" cxnId="{AA7FD1A7-8937-4F3F-A6FE-1F36DDFF4D1C}">
      <dgm:prSet/>
      <dgm:spPr/>
      <dgm:t>
        <a:bodyPr/>
        <a:lstStyle/>
        <a:p>
          <a:endParaRPr lang="en-GB"/>
        </a:p>
      </dgm:t>
    </dgm:pt>
    <dgm:pt modelId="{E5FDF331-4364-4659-A891-C218AF045164}">
      <dgm:prSet phldrT="[Text]" custT="1"/>
      <dgm:spPr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Hook-Up</a:t>
          </a:r>
        </a:p>
      </dgm:t>
    </dgm:pt>
    <dgm:pt modelId="{67FF049E-BE8B-455E-B4A0-7056AACDDC6E}" type="parTrans" cxnId="{60109DFA-CFC3-4A51-B869-A4DC5D816179}">
      <dgm:prSet/>
      <dgm:spPr/>
      <dgm:t>
        <a:bodyPr/>
        <a:lstStyle/>
        <a:p>
          <a:endParaRPr lang="en-GB"/>
        </a:p>
      </dgm:t>
    </dgm:pt>
    <dgm:pt modelId="{B6ECA9C6-28E3-4A7E-8F10-553059EFECAA}" type="sibTrans" cxnId="{60109DFA-CFC3-4A51-B869-A4DC5D816179}">
      <dgm:prSet/>
      <dgm:spPr/>
      <dgm:t>
        <a:bodyPr/>
        <a:lstStyle/>
        <a:p>
          <a:endParaRPr lang="en-GB"/>
        </a:p>
      </dgm:t>
    </dgm:pt>
    <dgm:pt modelId="{CBE90A5B-E90B-4397-BB6C-EA99A0D4EAC5}">
      <dgm:prSet phldrT="[Text]" custT="1"/>
      <dgm:spPr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Ballasting &amp; Diving Works</a:t>
          </a:r>
        </a:p>
      </dgm:t>
    </dgm:pt>
    <dgm:pt modelId="{8ADBDBEF-3378-4C67-96B6-75E940A7C507}" type="parTrans" cxnId="{FAD3C5F2-759D-49CA-B342-39D8F813BD0F}">
      <dgm:prSet/>
      <dgm:spPr/>
      <dgm:t>
        <a:bodyPr/>
        <a:lstStyle/>
        <a:p>
          <a:endParaRPr lang="en-GB"/>
        </a:p>
      </dgm:t>
    </dgm:pt>
    <dgm:pt modelId="{5BC5AED8-9186-47FF-AB8D-66C2B6A7109A}" type="sibTrans" cxnId="{FAD3C5F2-759D-49CA-B342-39D8F813BD0F}">
      <dgm:prSet/>
      <dgm:spPr/>
      <dgm:t>
        <a:bodyPr/>
        <a:lstStyle/>
        <a:p>
          <a:endParaRPr lang="en-GB"/>
        </a:p>
      </dgm:t>
    </dgm:pt>
    <dgm:pt modelId="{AD84BBD7-43F8-4DAB-AB93-0D7BE497579D}">
      <dgm:prSet custT="1"/>
      <dgm:spPr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prstClr val="white"/>
              </a:solidFill>
              <a:latin typeface="Arial"/>
              <a:ea typeface="+mn-ea"/>
              <a:cs typeface="+mn-cs"/>
            </a:rPr>
            <a:t>Mooring Prelay Phase 1</a:t>
          </a:r>
        </a:p>
      </dgm:t>
    </dgm:pt>
    <dgm:pt modelId="{346065CF-54C9-4993-A95A-0A9D742BC58B}" type="parTrans" cxnId="{87B83833-806B-4621-BF67-B94363B26FC9}">
      <dgm:prSet/>
      <dgm:spPr/>
      <dgm:t>
        <a:bodyPr/>
        <a:lstStyle/>
        <a:p>
          <a:endParaRPr lang="en-GB"/>
        </a:p>
      </dgm:t>
    </dgm:pt>
    <dgm:pt modelId="{F1A6570F-C60F-4DBA-98EF-081973B2E56D}" type="sibTrans" cxnId="{87B83833-806B-4621-BF67-B94363B26FC9}">
      <dgm:prSet/>
      <dgm:spPr/>
      <dgm:t>
        <a:bodyPr/>
        <a:lstStyle/>
        <a:p>
          <a:endParaRPr lang="en-GB"/>
        </a:p>
      </dgm:t>
    </dgm:pt>
    <dgm:pt modelId="{D1963B61-DC76-4C1F-9485-1F308B9018E3}" type="pres">
      <dgm:prSet presAssocID="{16E8AA7A-B78F-4E61-A812-FC712A7CEFD6}" presName="CompostProcess" presStyleCnt="0">
        <dgm:presLayoutVars>
          <dgm:dir/>
          <dgm:resizeHandles val="exact"/>
        </dgm:presLayoutVars>
      </dgm:prSet>
      <dgm:spPr/>
    </dgm:pt>
    <dgm:pt modelId="{5971133D-6D5D-4EAB-AA28-CB289F1E9165}" type="pres">
      <dgm:prSet presAssocID="{16E8AA7A-B78F-4E61-A812-FC712A7CEFD6}" presName="arrow" presStyleLbl="bgShp" presStyleIdx="0" presStyleCnt="1" custScaleX="113697" custLinFactNeighborX="0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6C5F9222-0DFD-4D23-9A26-C5731A4F48BA}" type="pres">
      <dgm:prSet presAssocID="{16E8AA7A-B78F-4E61-A812-FC712A7CEFD6}" presName="linearProcess" presStyleCnt="0"/>
      <dgm:spPr/>
    </dgm:pt>
    <dgm:pt modelId="{20183D84-FEAB-47CF-AEAB-0710681E017A}" type="pres">
      <dgm:prSet presAssocID="{AD84BBD7-43F8-4DAB-AB93-0D7BE497579D}" presName="textNode" presStyleLbl="node1" presStyleIdx="0" presStyleCnt="11">
        <dgm:presLayoutVars>
          <dgm:bulletEnabled val="1"/>
        </dgm:presLayoutVars>
      </dgm:prSet>
      <dgm:spPr>
        <a:xfrm>
          <a:off x="8025" y="824357"/>
          <a:ext cx="719611" cy="1099142"/>
        </a:xfrm>
        <a:prstGeom prst="roundRect">
          <a:avLst/>
        </a:prstGeom>
      </dgm:spPr>
    </dgm:pt>
    <dgm:pt modelId="{CF7B1CA1-4D33-42F9-815D-AE203A4F7582}" type="pres">
      <dgm:prSet presAssocID="{F1A6570F-C60F-4DBA-98EF-081973B2E56D}" presName="sibTrans" presStyleCnt="0"/>
      <dgm:spPr/>
    </dgm:pt>
    <dgm:pt modelId="{28EE6EBA-F727-4532-8086-C1C545562390}" type="pres">
      <dgm:prSet presAssocID="{F658A7F2-201B-40CF-800D-5F7B2B79D6B1}" presName="textNode" presStyleLbl="node1" presStyleIdx="1" presStyleCnt="11">
        <dgm:presLayoutVars>
          <dgm:bulletEnabled val="1"/>
        </dgm:presLayoutVars>
      </dgm:prSet>
      <dgm:spPr>
        <a:xfrm>
          <a:off x="2695" y="824357"/>
          <a:ext cx="782478" cy="1099142"/>
        </a:xfrm>
        <a:prstGeom prst="roundRect">
          <a:avLst/>
        </a:prstGeom>
      </dgm:spPr>
    </dgm:pt>
    <dgm:pt modelId="{BF7ABAE9-87AA-4726-866D-F3D996775E59}" type="pres">
      <dgm:prSet presAssocID="{621E9AA3-3456-438F-A108-F62759D0A0D3}" presName="sibTrans" presStyleCnt="0"/>
      <dgm:spPr/>
    </dgm:pt>
    <dgm:pt modelId="{E7D362E7-6BD3-46AC-92BE-9013BF83B6B3}" type="pres">
      <dgm:prSet presAssocID="{9CFC07D9-6F6B-4511-9171-B4E8B669DDED}" presName="textNode" presStyleLbl="node1" presStyleIdx="2" presStyleCnt="11">
        <dgm:presLayoutVars>
          <dgm:bulletEnabled val="1"/>
        </dgm:presLayoutVars>
      </dgm:prSet>
      <dgm:spPr>
        <a:xfrm>
          <a:off x="836950" y="824357"/>
          <a:ext cx="713689" cy="1099142"/>
        </a:xfrm>
        <a:prstGeom prst="roundRect">
          <a:avLst/>
        </a:prstGeom>
      </dgm:spPr>
    </dgm:pt>
    <dgm:pt modelId="{978111DB-4F33-4FE6-80C2-57063F502594}" type="pres">
      <dgm:prSet presAssocID="{DB66B633-1159-41D4-BEB2-FA05B78106FB}" presName="sibTrans" presStyleCnt="0"/>
      <dgm:spPr/>
    </dgm:pt>
    <dgm:pt modelId="{C77AEC8C-A20D-46A3-AD48-2D08D7C4FDDA}" type="pres">
      <dgm:prSet presAssocID="{067AFFD2-2E5A-4A03-AB6E-431B12610D5A}" presName="textNode" presStyleLbl="node1" presStyleIdx="3" presStyleCnt="11">
        <dgm:presLayoutVars>
          <dgm:bulletEnabled val="1"/>
        </dgm:presLayoutVars>
      </dgm:prSet>
      <dgm:spPr>
        <a:xfrm>
          <a:off x="1669587" y="824357"/>
          <a:ext cx="713689" cy="1099142"/>
        </a:xfrm>
        <a:prstGeom prst="roundRect">
          <a:avLst/>
        </a:prstGeom>
      </dgm:spPr>
    </dgm:pt>
    <dgm:pt modelId="{28198A44-90F7-4805-9F95-8FA2B229EF28}" type="pres">
      <dgm:prSet presAssocID="{280B3B18-5AAF-4342-8947-490D313F593E}" presName="sibTrans" presStyleCnt="0"/>
      <dgm:spPr/>
    </dgm:pt>
    <dgm:pt modelId="{6EFDE760-79C7-40D8-AE6C-B46746BE02B5}" type="pres">
      <dgm:prSet presAssocID="{50BBA937-B56F-4472-ACFD-34511D017945}" presName="textNode" presStyleLbl="node1" presStyleIdx="4" presStyleCnt="11">
        <dgm:presLayoutVars>
          <dgm:bulletEnabled val="1"/>
        </dgm:presLayoutVars>
      </dgm:prSet>
      <dgm:spPr>
        <a:xfrm>
          <a:off x="2478756" y="824357"/>
          <a:ext cx="782478" cy="1099142"/>
        </a:xfrm>
        <a:prstGeom prst="roundRect">
          <a:avLst/>
        </a:prstGeom>
      </dgm:spPr>
    </dgm:pt>
    <dgm:pt modelId="{027497F3-2F60-41D8-B103-A4B8FFE07764}" type="pres">
      <dgm:prSet presAssocID="{5EE5DDA5-3301-4CC0-9DE2-39122F9C61FE}" presName="sibTrans" presStyleCnt="0"/>
      <dgm:spPr/>
    </dgm:pt>
    <dgm:pt modelId="{EBA5FFDC-987E-4CB7-BBFF-E9A0189DCA7D}" type="pres">
      <dgm:prSet presAssocID="{D88ABB80-06AB-41D0-A23A-CC65FB2A9F9F}" presName="textNode" presStyleLbl="node1" presStyleIdx="5" presStyleCnt="11" custScaleX="106656">
        <dgm:presLayoutVars>
          <dgm:bulletEnabled val="1"/>
        </dgm:presLayoutVars>
      </dgm:prSet>
      <dgm:spPr>
        <a:xfrm>
          <a:off x="3304110" y="824357"/>
          <a:ext cx="782478" cy="1099142"/>
        </a:xfrm>
        <a:prstGeom prst="roundRect">
          <a:avLst/>
        </a:prstGeom>
      </dgm:spPr>
    </dgm:pt>
    <dgm:pt modelId="{7CFA1DC9-D02D-446B-B11D-CC7847332FF8}" type="pres">
      <dgm:prSet presAssocID="{B48D1954-F187-4D48-8F32-8ABECC1F3576}" presName="sibTrans" presStyleCnt="0"/>
      <dgm:spPr/>
    </dgm:pt>
    <dgm:pt modelId="{E9EA05A2-9A10-4AEF-BE46-B152302602AA}" type="pres">
      <dgm:prSet presAssocID="{373FB2FB-0A39-494A-89DD-ADFB60113200}" presName="textNode" presStyleLbl="node1" presStyleIdx="6" presStyleCnt="11">
        <dgm:presLayoutVars>
          <dgm:bulletEnabled val="1"/>
        </dgm:presLayoutVars>
      </dgm:prSet>
      <dgm:spPr>
        <a:xfrm>
          <a:off x="4129464" y="824357"/>
          <a:ext cx="782478" cy="1099142"/>
        </a:xfrm>
        <a:prstGeom prst="roundRect">
          <a:avLst/>
        </a:prstGeom>
      </dgm:spPr>
    </dgm:pt>
    <dgm:pt modelId="{C6316DFF-8797-43F5-B153-5418B6993E54}" type="pres">
      <dgm:prSet presAssocID="{83553A7D-E756-45F2-AFD9-A1A93440EEBD}" presName="sibTrans" presStyleCnt="0"/>
      <dgm:spPr/>
    </dgm:pt>
    <dgm:pt modelId="{5398DCE1-0A6E-4320-B9AB-FABCC71B00E3}" type="pres">
      <dgm:prSet presAssocID="{A0BBEF15-59CB-4AF7-8FD8-60095F775ACA}" presName="textNode" presStyleLbl="node1" presStyleIdx="7" presStyleCnt="11">
        <dgm:presLayoutVars>
          <dgm:bulletEnabled val="1"/>
        </dgm:presLayoutVars>
      </dgm:prSet>
      <dgm:spPr>
        <a:xfrm>
          <a:off x="4954818" y="824357"/>
          <a:ext cx="782478" cy="1099142"/>
        </a:xfrm>
        <a:prstGeom prst="roundRect">
          <a:avLst/>
        </a:prstGeom>
      </dgm:spPr>
    </dgm:pt>
    <dgm:pt modelId="{EF2C5695-8BE7-45C5-9ACF-6105177FF000}" type="pres">
      <dgm:prSet presAssocID="{DAD2777D-DD4D-4FCF-BEEE-D18C9E57FD80}" presName="sibTrans" presStyleCnt="0"/>
      <dgm:spPr/>
    </dgm:pt>
    <dgm:pt modelId="{FF21AEF9-5CB8-4E28-BAE5-B4FFDFC4D45B}" type="pres">
      <dgm:prSet presAssocID="{CBE90A5B-E90B-4397-BB6C-EA99A0D4EAC5}" presName="textNode" presStyleLbl="node1" presStyleIdx="8" presStyleCnt="11">
        <dgm:presLayoutVars>
          <dgm:bulletEnabled val="1"/>
        </dgm:presLayoutVars>
      </dgm:prSet>
      <dgm:spPr>
        <a:xfrm>
          <a:off x="5780171" y="824357"/>
          <a:ext cx="782478" cy="1099142"/>
        </a:xfrm>
        <a:prstGeom prst="roundRect">
          <a:avLst/>
        </a:prstGeom>
      </dgm:spPr>
    </dgm:pt>
    <dgm:pt modelId="{169B3800-95BA-4410-B362-AD5DC5033C47}" type="pres">
      <dgm:prSet presAssocID="{5BC5AED8-9186-47FF-AB8D-66C2B6A7109A}" presName="sibTrans" presStyleCnt="0"/>
      <dgm:spPr/>
    </dgm:pt>
    <dgm:pt modelId="{FC9E2FDB-A72D-43B7-A92C-692551300241}" type="pres">
      <dgm:prSet presAssocID="{8C02389B-D1B0-4864-905F-B5204859BFA3}" presName="textNode" presStyleLbl="node1" presStyleIdx="9" presStyleCnt="11">
        <dgm:presLayoutVars>
          <dgm:bulletEnabled val="1"/>
        </dgm:presLayoutVars>
      </dgm:prSet>
      <dgm:spPr>
        <a:xfrm>
          <a:off x="6602830" y="824357"/>
          <a:ext cx="784797" cy="1099142"/>
        </a:xfrm>
        <a:prstGeom prst="roundRect">
          <a:avLst/>
        </a:prstGeom>
      </dgm:spPr>
    </dgm:pt>
    <dgm:pt modelId="{32FE92AD-E9B6-49D9-A0F3-A69D8E8688C1}" type="pres">
      <dgm:prSet presAssocID="{486B91D6-437B-4DAA-8CE2-B7EC01856F17}" presName="sibTrans" presStyleCnt="0"/>
      <dgm:spPr/>
    </dgm:pt>
    <dgm:pt modelId="{95D35DE5-A95A-4AA4-B2A5-DC29AD004578}" type="pres">
      <dgm:prSet presAssocID="{E5FDF331-4364-4659-A891-C218AF045164}" presName="textNode" presStyleLbl="node1" presStyleIdx="10" presStyleCnt="11">
        <dgm:presLayoutVars>
          <dgm:bulletEnabled val="1"/>
        </dgm:presLayoutVars>
      </dgm:prSet>
      <dgm:spPr>
        <a:xfrm>
          <a:off x="7498051" y="824357"/>
          <a:ext cx="713689" cy="1099142"/>
        </a:xfrm>
        <a:prstGeom prst="roundRect">
          <a:avLst/>
        </a:prstGeom>
      </dgm:spPr>
    </dgm:pt>
  </dgm:ptLst>
  <dgm:cxnLst>
    <dgm:cxn modelId="{A4308B04-93A9-4FB3-A4D8-84B8C5073A42}" type="presOf" srcId="{F658A7F2-201B-40CF-800D-5F7B2B79D6B1}" destId="{28EE6EBA-F727-4532-8086-C1C545562390}" srcOrd="0" destOrd="0" presId="urn:microsoft.com/office/officeart/2005/8/layout/hProcess9"/>
    <dgm:cxn modelId="{B5348817-62C2-42E4-9B20-DCC64A2F3B22}" srcId="{16E8AA7A-B78F-4E61-A812-FC712A7CEFD6}" destId="{50BBA937-B56F-4472-ACFD-34511D017945}" srcOrd="4" destOrd="0" parTransId="{88027CB1-3D53-41C7-8B78-209B400C6950}" sibTransId="{5EE5DDA5-3301-4CC0-9DE2-39122F9C61FE}"/>
    <dgm:cxn modelId="{66BCE91C-00B3-4962-944A-91F3E9F233DA}" srcId="{16E8AA7A-B78F-4E61-A812-FC712A7CEFD6}" destId="{067AFFD2-2E5A-4A03-AB6E-431B12610D5A}" srcOrd="3" destOrd="0" parTransId="{188A5232-6AEA-4038-A788-5E415460B145}" sibTransId="{280B3B18-5AAF-4342-8947-490D313F593E}"/>
    <dgm:cxn modelId="{BF5F0526-8694-4FB0-8DF7-D6D3C9402E71}" type="presOf" srcId="{50BBA937-B56F-4472-ACFD-34511D017945}" destId="{6EFDE760-79C7-40D8-AE6C-B46746BE02B5}" srcOrd="0" destOrd="0" presId="urn:microsoft.com/office/officeart/2005/8/layout/hProcess9"/>
    <dgm:cxn modelId="{87B83833-806B-4621-BF67-B94363B26FC9}" srcId="{16E8AA7A-B78F-4E61-A812-FC712A7CEFD6}" destId="{AD84BBD7-43F8-4DAB-AB93-0D7BE497579D}" srcOrd="0" destOrd="0" parTransId="{346065CF-54C9-4993-A95A-0A9D742BC58B}" sibTransId="{F1A6570F-C60F-4DBA-98EF-081973B2E56D}"/>
    <dgm:cxn modelId="{BE52A55D-71E4-4AD9-AE21-3FEE63307A06}" srcId="{16E8AA7A-B78F-4E61-A812-FC712A7CEFD6}" destId="{D88ABB80-06AB-41D0-A23A-CC65FB2A9F9F}" srcOrd="5" destOrd="0" parTransId="{2E83AF16-5157-4B3D-B68C-5C858ED4687B}" sibTransId="{B48D1954-F187-4D48-8F32-8ABECC1F3576}"/>
    <dgm:cxn modelId="{A61E6F62-12D2-4F1F-8506-2D651AC23095}" type="presOf" srcId="{8C02389B-D1B0-4864-905F-B5204859BFA3}" destId="{FC9E2FDB-A72D-43B7-A92C-692551300241}" srcOrd="0" destOrd="0" presId="urn:microsoft.com/office/officeart/2005/8/layout/hProcess9"/>
    <dgm:cxn modelId="{BC357E6E-BB87-4C59-8843-EDD57AFD8A9D}" type="presOf" srcId="{067AFFD2-2E5A-4A03-AB6E-431B12610D5A}" destId="{C77AEC8C-A20D-46A3-AD48-2D08D7C4FDDA}" srcOrd="0" destOrd="0" presId="urn:microsoft.com/office/officeart/2005/8/layout/hProcess9"/>
    <dgm:cxn modelId="{1F30C34E-563E-4B66-B371-92248FFAB8A1}" type="presOf" srcId="{E5FDF331-4364-4659-A891-C218AF045164}" destId="{95D35DE5-A95A-4AA4-B2A5-DC29AD004578}" srcOrd="0" destOrd="0" presId="urn:microsoft.com/office/officeart/2005/8/layout/hProcess9"/>
    <dgm:cxn modelId="{8C0A007A-69B4-4DBB-B4FC-5CF667A2A345}" type="presOf" srcId="{9CFC07D9-6F6B-4511-9171-B4E8B669DDED}" destId="{E7D362E7-6BD3-46AC-92BE-9013BF83B6B3}" srcOrd="0" destOrd="0" presId="urn:microsoft.com/office/officeart/2005/8/layout/hProcess9"/>
    <dgm:cxn modelId="{41E1DE97-A10D-47D1-A483-87D0F994BC94}" type="presOf" srcId="{A0BBEF15-59CB-4AF7-8FD8-60095F775ACA}" destId="{5398DCE1-0A6E-4320-B9AB-FABCC71B00E3}" srcOrd="0" destOrd="0" presId="urn:microsoft.com/office/officeart/2005/8/layout/hProcess9"/>
    <dgm:cxn modelId="{FF14369F-F255-4B6E-9229-E270E5A3BB7B}" srcId="{16E8AA7A-B78F-4E61-A812-FC712A7CEFD6}" destId="{9CFC07D9-6F6B-4511-9171-B4E8B669DDED}" srcOrd="2" destOrd="0" parTransId="{5492D779-F6F1-4396-9BE1-0320957B1687}" sibTransId="{DB66B633-1159-41D4-BEB2-FA05B78106FB}"/>
    <dgm:cxn modelId="{AA7FD1A7-8937-4F3F-A6FE-1F36DDFF4D1C}" srcId="{16E8AA7A-B78F-4E61-A812-FC712A7CEFD6}" destId="{8C02389B-D1B0-4864-905F-B5204859BFA3}" srcOrd="9" destOrd="0" parTransId="{C5A024B5-4AE2-41CB-A40A-53899E6CD8AE}" sibTransId="{486B91D6-437B-4DAA-8CE2-B7EC01856F17}"/>
    <dgm:cxn modelId="{64A8B6AB-52B4-487F-A49F-56787FB60FE4}" type="presOf" srcId="{AD84BBD7-43F8-4DAB-AB93-0D7BE497579D}" destId="{20183D84-FEAB-47CF-AEAB-0710681E017A}" srcOrd="0" destOrd="0" presId="urn:microsoft.com/office/officeart/2005/8/layout/hProcess9"/>
    <dgm:cxn modelId="{18E42CC4-DA99-4D86-AFBF-B3365F082EF4}" srcId="{16E8AA7A-B78F-4E61-A812-FC712A7CEFD6}" destId="{373FB2FB-0A39-494A-89DD-ADFB60113200}" srcOrd="6" destOrd="0" parTransId="{1071657A-23A1-4DFA-BF8E-61F86F5CCF30}" sibTransId="{83553A7D-E756-45F2-AFD9-A1A93440EEBD}"/>
    <dgm:cxn modelId="{26D63AE4-2518-4F8E-8134-9CFC7057E0F0}" srcId="{16E8AA7A-B78F-4E61-A812-FC712A7CEFD6}" destId="{F658A7F2-201B-40CF-800D-5F7B2B79D6B1}" srcOrd="1" destOrd="0" parTransId="{A25569A1-CB65-49D7-9E73-8FF48BE6ED2E}" sibTransId="{621E9AA3-3456-438F-A108-F62759D0A0D3}"/>
    <dgm:cxn modelId="{5A5988E9-BC0A-4E98-B9C4-E0C0AAA09FC2}" type="presOf" srcId="{D88ABB80-06AB-41D0-A23A-CC65FB2A9F9F}" destId="{EBA5FFDC-987E-4CB7-BBFF-E9A0189DCA7D}" srcOrd="0" destOrd="0" presId="urn:microsoft.com/office/officeart/2005/8/layout/hProcess9"/>
    <dgm:cxn modelId="{DF9A91EC-F4F3-4A65-B21E-B8D9E810CD58}" type="presOf" srcId="{16E8AA7A-B78F-4E61-A812-FC712A7CEFD6}" destId="{D1963B61-DC76-4C1F-9485-1F308B9018E3}" srcOrd="0" destOrd="0" presId="urn:microsoft.com/office/officeart/2005/8/layout/hProcess9"/>
    <dgm:cxn modelId="{973945ED-512B-461C-8519-E43689EEB355}" type="presOf" srcId="{373FB2FB-0A39-494A-89DD-ADFB60113200}" destId="{E9EA05A2-9A10-4AEF-BE46-B152302602AA}" srcOrd="0" destOrd="0" presId="urn:microsoft.com/office/officeart/2005/8/layout/hProcess9"/>
    <dgm:cxn modelId="{0142F1F0-5231-46F9-B1D3-977DDA7A309F}" type="presOf" srcId="{CBE90A5B-E90B-4397-BB6C-EA99A0D4EAC5}" destId="{FF21AEF9-5CB8-4E28-BAE5-B4FFDFC4D45B}" srcOrd="0" destOrd="0" presId="urn:microsoft.com/office/officeart/2005/8/layout/hProcess9"/>
    <dgm:cxn modelId="{FAD3C5F2-759D-49CA-B342-39D8F813BD0F}" srcId="{16E8AA7A-B78F-4E61-A812-FC712A7CEFD6}" destId="{CBE90A5B-E90B-4397-BB6C-EA99A0D4EAC5}" srcOrd="8" destOrd="0" parTransId="{8ADBDBEF-3378-4C67-96B6-75E940A7C507}" sibTransId="{5BC5AED8-9186-47FF-AB8D-66C2B6A7109A}"/>
    <dgm:cxn modelId="{60109DFA-CFC3-4A51-B869-A4DC5D816179}" srcId="{16E8AA7A-B78F-4E61-A812-FC712A7CEFD6}" destId="{E5FDF331-4364-4659-A891-C218AF045164}" srcOrd="10" destOrd="0" parTransId="{67FF049E-BE8B-455E-B4A0-7056AACDDC6E}" sibTransId="{B6ECA9C6-28E3-4A7E-8F10-553059EFECAA}"/>
    <dgm:cxn modelId="{F1EAAAFE-E522-49F0-A06C-F397FB6AB145}" srcId="{16E8AA7A-B78F-4E61-A812-FC712A7CEFD6}" destId="{A0BBEF15-59CB-4AF7-8FD8-60095F775ACA}" srcOrd="7" destOrd="0" parTransId="{0B7208ED-44EC-4012-80E0-49E327D057F5}" sibTransId="{DAD2777D-DD4D-4FCF-BEEE-D18C9E57FD80}"/>
    <dgm:cxn modelId="{BFD2563C-A4D9-4EB9-9BBE-BD94743376FE}" type="presParOf" srcId="{D1963B61-DC76-4C1F-9485-1F308B9018E3}" destId="{5971133D-6D5D-4EAB-AA28-CB289F1E9165}" srcOrd="0" destOrd="0" presId="urn:microsoft.com/office/officeart/2005/8/layout/hProcess9"/>
    <dgm:cxn modelId="{F3FBDDF4-4E44-455E-8A88-EED042C6B277}" type="presParOf" srcId="{D1963B61-DC76-4C1F-9485-1F308B9018E3}" destId="{6C5F9222-0DFD-4D23-9A26-C5731A4F48BA}" srcOrd="1" destOrd="0" presId="urn:microsoft.com/office/officeart/2005/8/layout/hProcess9"/>
    <dgm:cxn modelId="{282D82FF-5091-4E41-8311-3AA698AA5D01}" type="presParOf" srcId="{6C5F9222-0DFD-4D23-9A26-C5731A4F48BA}" destId="{20183D84-FEAB-47CF-AEAB-0710681E017A}" srcOrd="0" destOrd="0" presId="urn:microsoft.com/office/officeart/2005/8/layout/hProcess9"/>
    <dgm:cxn modelId="{9BBB15BF-CC3B-4235-B8A1-C9FB536A0ED8}" type="presParOf" srcId="{6C5F9222-0DFD-4D23-9A26-C5731A4F48BA}" destId="{CF7B1CA1-4D33-42F9-815D-AE203A4F7582}" srcOrd="1" destOrd="0" presId="urn:microsoft.com/office/officeart/2005/8/layout/hProcess9"/>
    <dgm:cxn modelId="{D563FC57-DCED-431C-8242-CFE8EA0019DE}" type="presParOf" srcId="{6C5F9222-0DFD-4D23-9A26-C5731A4F48BA}" destId="{28EE6EBA-F727-4532-8086-C1C545562390}" srcOrd="2" destOrd="0" presId="urn:microsoft.com/office/officeart/2005/8/layout/hProcess9"/>
    <dgm:cxn modelId="{FD75F0E3-3D11-4979-A6DF-E844C40C2759}" type="presParOf" srcId="{6C5F9222-0DFD-4D23-9A26-C5731A4F48BA}" destId="{BF7ABAE9-87AA-4726-866D-F3D996775E59}" srcOrd="3" destOrd="0" presId="urn:microsoft.com/office/officeart/2005/8/layout/hProcess9"/>
    <dgm:cxn modelId="{6DB93479-84AA-4034-B774-65AC64D4F646}" type="presParOf" srcId="{6C5F9222-0DFD-4D23-9A26-C5731A4F48BA}" destId="{E7D362E7-6BD3-46AC-92BE-9013BF83B6B3}" srcOrd="4" destOrd="0" presId="urn:microsoft.com/office/officeart/2005/8/layout/hProcess9"/>
    <dgm:cxn modelId="{DDA583D5-0187-43EA-B1CD-16595C54950D}" type="presParOf" srcId="{6C5F9222-0DFD-4D23-9A26-C5731A4F48BA}" destId="{978111DB-4F33-4FE6-80C2-57063F502594}" srcOrd="5" destOrd="0" presId="urn:microsoft.com/office/officeart/2005/8/layout/hProcess9"/>
    <dgm:cxn modelId="{4618CBF8-F399-4709-B76B-D2C047D1F366}" type="presParOf" srcId="{6C5F9222-0DFD-4D23-9A26-C5731A4F48BA}" destId="{C77AEC8C-A20D-46A3-AD48-2D08D7C4FDDA}" srcOrd="6" destOrd="0" presId="urn:microsoft.com/office/officeart/2005/8/layout/hProcess9"/>
    <dgm:cxn modelId="{DF150784-8B10-4A7F-ADB9-B9AADDAF7CCA}" type="presParOf" srcId="{6C5F9222-0DFD-4D23-9A26-C5731A4F48BA}" destId="{28198A44-90F7-4805-9F95-8FA2B229EF28}" srcOrd="7" destOrd="0" presId="urn:microsoft.com/office/officeart/2005/8/layout/hProcess9"/>
    <dgm:cxn modelId="{77912070-3E68-445D-BDBC-564F7ADFE9C3}" type="presParOf" srcId="{6C5F9222-0DFD-4D23-9A26-C5731A4F48BA}" destId="{6EFDE760-79C7-40D8-AE6C-B46746BE02B5}" srcOrd="8" destOrd="0" presId="urn:microsoft.com/office/officeart/2005/8/layout/hProcess9"/>
    <dgm:cxn modelId="{99308B91-F286-43C1-86ED-6DBE5BD9E9E2}" type="presParOf" srcId="{6C5F9222-0DFD-4D23-9A26-C5731A4F48BA}" destId="{027497F3-2F60-41D8-B103-A4B8FFE07764}" srcOrd="9" destOrd="0" presId="urn:microsoft.com/office/officeart/2005/8/layout/hProcess9"/>
    <dgm:cxn modelId="{89A45855-9F25-4505-B1BC-46AFDD7692EE}" type="presParOf" srcId="{6C5F9222-0DFD-4D23-9A26-C5731A4F48BA}" destId="{EBA5FFDC-987E-4CB7-BBFF-E9A0189DCA7D}" srcOrd="10" destOrd="0" presId="urn:microsoft.com/office/officeart/2005/8/layout/hProcess9"/>
    <dgm:cxn modelId="{987C9AD7-7EBD-4078-AA22-996636BCDEDB}" type="presParOf" srcId="{6C5F9222-0DFD-4D23-9A26-C5731A4F48BA}" destId="{7CFA1DC9-D02D-446B-B11D-CC7847332FF8}" srcOrd="11" destOrd="0" presId="urn:microsoft.com/office/officeart/2005/8/layout/hProcess9"/>
    <dgm:cxn modelId="{587307B1-E8B0-46D9-92DC-1250AFB2B651}" type="presParOf" srcId="{6C5F9222-0DFD-4D23-9A26-C5731A4F48BA}" destId="{E9EA05A2-9A10-4AEF-BE46-B152302602AA}" srcOrd="12" destOrd="0" presId="urn:microsoft.com/office/officeart/2005/8/layout/hProcess9"/>
    <dgm:cxn modelId="{FE71B48F-DD89-426C-A254-972CDEC2746E}" type="presParOf" srcId="{6C5F9222-0DFD-4D23-9A26-C5731A4F48BA}" destId="{C6316DFF-8797-43F5-B153-5418B6993E54}" srcOrd="13" destOrd="0" presId="urn:microsoft.com/office/officeart/2005/8/layout/hProcess9"/>
    <dgm:cxn modelId="{19B8B62D-07F0-4704-B7C1-4C3D7321D3E3}" type="presParOf" srcId="{6C5F9222-0DFD-4D23-9A26-C5731A4F48BA}" destId="{5398DCE1-0A6E-4320-B9AB-FABCC71B00E3}" srcOrd="14" destOrd="0" presId="urn:microsoft.com/office/officeart/2005/8/layout/hProcess9"/>
    <dgm:cxn modelId="{5EA27C66-0795-4D46-A19F-F091B26FBDBA}" type="presParOf" srcId="{6C5F9222-0DFD-4D23-9A26-C5731A4F48BA}" destId="{EF2C5695-8BE7-45C5-9ACF-6105177FF000}" srcOrd="15" destOrd="0" presId="urn:microsoft.com/office/officeart/2005/8/layout/hProcess9"/>
    <dgm:cxn modelId="{CEF31BD8-CE97-4EE0-9BED-F676B279F67F}" type="presParOf" srcId="{6C5F9222-0DFD-4D23-9A26-C5731A4F48BA}" destId="{FF21AEF9-5CB8-4E28-BAE5-B4FFDFC4D45B}" srcOrd="16" destOrd="0" presId="urn:microsoft.com/office/officeart/2005/8/layout/hProcess9"/>
    <dgm:cxn modelId="{C6133088-139C-480E-AD4E-5C48EB98050F}" type="presParOf" srcId="{6C5F9222-0DFD-4D23-9A26-C5731A4F48BA}" destId="{169B3800-95BA-4410-B362-AD5DC5033C47}" srcOrd="17" destOrd="0" presId="urn:microsoft.com/office/officeart/2005/8/layout/hProcess9"/>
    <dgm:cxn modelId="{E7E039E1-E86D-45C6-85C1-9CC05626624C}" type="presParOf" srcId="{6C5F9222-0DFD-4D23-9A26-C5731A4F48BA}" destId="{FC9E2FDB-A72D-43B7-A92C-692551300241}" srcOrd="18" destOrd="0" presId="urn:microsoft.com/office/officeart/2005/8/layout/hProcess9"/>
    <dgm:cxn modelId="{0B9C276A-8955-433C-905F-DF9557C872B7}" type="presParOf" srcId="{6C5F9222-0DFD-4D23-9A26-C5731A4F48BA}" destId="{32FE92AD-E9B6-49D9-A0F3-A69D8E8688C1}" srcOrd="19" destOrd="0" presId="urn:microsoft.com/office/officeart/2005/8/layout/hProcess9"/>
    <dgm:cxn modelId="{AE3264BA-ED63-4749-92FA-7CCA9A17D2B5}" type="presParOf" srcId="{6C5F9222-0DFD-4D23-9A26-C5731A4F48BA}" destId="{95D35DE5-A95A-4AA4-B2A5-DC29AD004578}" srcOrd="2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1133D-6D5D-4EAB-AA28-CB289F1E9165}">
      <dsp:nvSpPr>
        <dsp:cNvPr id="0" name=""/>
        <dsp:cNvSpPr/>
      </dsp:nvSpPr>
      <dsp:spPr>
        <a:xfrm>
          <a:off x="166839" y="0"/>
          <a:ext cx="9604514" cy="2747857"/>
        </a:xfrm>
        <a:prstGeom prst="rightArrow">
          <a:avLst/>
        </a:prstGeom>
        <a:solidFill>
          <a:schemeClr val="accent1"/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83D84-FEAB-47CF-AEAB-0710681E017A}">
      <dsp:nvSpPr>
        <dsp:cNvPr id="0" name=""/>
        <dsp:cNvSpPr/>
      </dsp:nvSpPr>
      <dsp:spPr>
        <a:xfrm>
          <a:off x="1206" y="824357"/>
          <a:ext cx="780303" cy="109914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prstClr val="white"/>
              </a:solidFill>
              <a:latin typeface="Arial"/>
              <a:ea typeface="+mn-ea"/>
              <a:cs typeface="+mn-cs"/>
            </a:rPr>
            <a:t>Mooring Prelay Phase 1</a:t>
          </a:r>
        </a:p>
      </dsp:txBody>
      <dsp:txXfrm>
        <a:off x="39297" y="862448"/>
        <a:ext cx="704121" cy="1022960"/>
      </dsp:txXfrm>
    </dsp:sp>
    <dsp:sp modelId="{28EE6EBA-F727-4532-8086-C1C545562390}">
      <dsp:nvSpPr>
        <dsp:cNvPr id="0" name=""/>
        <dsp:cNvSpPr/>
      </dsp:nvSpPr>
      <dsp:spPr>
        <a:xfrm>
          <a:off x="911560" y="824357"/>
          <a:ext cx="780303" cy="109914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Load-out &amp; Float Off</a:t>
          </a:r>
        </a:p>
      </dsp:txBody>
      <dsp:txXfrm>
        <a:off x="949651" y="862448"/>
        <a:ext cx="704121" cy="1022960"/>
      </dsp:txXfrm>
    </dsp:sp>
    <dsp:sp modelId="{E7D362E7-6BD3-46AC-92BE-9013BF83B6B3}">
      <dsp:nvSpPr>
        <dsp:cNvPr id="0" name=""/>
        <dsp:cNvSpPr/>
      </dsp:nvSpPr>
      <dsp:spPr>
        <a:xfrm>
          <a:off x="1821914" y="824357"/>
          <a:ext cx="780303" cy="109914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Ballasting</a:t>
          </a:r>
        </a:p>
      </dsp:txBody>
      <dsp:txXfrm>
        <a:off x="1860005" y="862448"/>
        <a:ext cx="704121" cy="1022960"/>
      </dsp:txXfrm>
    </dsp:sp>
    <dsp:sp modelId="{C77AEC8C-A20D-46A3-AD48-2D08D7C4FDDA}">
      <dsp:nvSpPr>
        <dsp:cNvPr id="0" name=""/>
        <dsp:cNvSpPr/>
      </dsp:nvSpPr>
      <dsp:spPr>
        <a:xfrm>
          <a:off x="2732268" y="824357"/>
          <a:ext cx="780303" cy="109914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Tow FOS-PLN</a:t>
          </a:r>
        </a:p>
      </dsp:txBody>
      <dsp:txXfrm>
        <a:off x="2770359" y="862448"/>
        <a:ext cx="704121" cy="1022960"/>
      </dsp:txXfrm>
    </dsp:sp>
    <dsp:sp modelId="{6EFDE760-79C7-40D8-AE6C-B46746BE02B5}">
      <dsp:nvSpPr>
        <dsp:cNvPr id="0" name=""/>
        <dsp:cNvSpPr/>
      </dsp:nvSpPr>
      <dsp:spPr>
        <a:xfrm>
          <a:off x="3642622" y="824357"/>
          <a:ext cx="780303" cy="109914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Berthing in PLN</a:t>
          </a:r>
        </a:p>
      </dsp:txBody>
      <dsp:txXfrm>
        <a:off x="3680713" y="862448"/>
        <a:ext cx="704121" cy="1022960"/>
      </dsp:txXfrm>
    </dsp:sp>
    <dsp:sp modelId="{EBA5FFDC-987E-4CB7-BBFF-E9A0189DCA7D}">
      <dsp:nvSpPr>
        <dsp:cNvPr id="0" name=""/>
        <dsp:cNvSpPr/>
      </dsp:nvSpPr>
      <dsp:spPr>
        <a:xfrm>
          <a:off x="4552976" y="824357"/>
          <a:ext cx="832240" cy="109914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WTG Integration</a:t>
          </a:r>
        </a:p>
      </dsp:txBody>
      <dsp:txXfrm>
        <a:off x="4593603" y="864984"/>
        <a:ext cx="750986" cy="1017888"/>
      </dsp:txXfrm>
    </dsp:sp>
    <dsp:sp modelId="{E9EA05A2-9A10-4AEF-BE46-B152302602AA}">
      <dsp:nvSpPr>
        <dsp:cNvPr id="0" name=""/>
        <dsp:cNvSpPr/>
      </dsp:nvSpPr>
      <dsp:spPr>
        <a:xfrm>
          <a:off x="5515267" y="824357"/>
          <a:ext cx="780303" cy="109914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Storage Quay Works</a:t>
          </a:r>
        </a:p>
      </dsp:txBody>
      <dsp:txXfrm>
        <a:off x="5553358" y="862448"/>
        <a:ext cx="704121" cy="1022960"/>
      </dsp:txXfrm>
    </dsp:sp>
    <dsp:sp modelId="{5398DCE1-0A6E-4320-B9AB-FABCC71B00E3}">
      <dsp:nvSpPr>
        <dsp:cNvPr id="0" name=""/>
        <dsp:cNvSpPr/>
      </dsp:nvSpPr>
      <dsp:spPr>
        <a:xfrm>
          <a:off x="6425621" y="824357"/>
          <a:ext cx="780303" cy="109914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Mooring Prelay Phase 2</a:t>
          </a:r>
        </a:p>
      </dsp:txBody>
      <dsp:txXfrm>
        <a:off x="6463712" y="862448"/>
        <a:ext cx="704121" cy="1022960"/>
      </dsp:txXfrm>
    </dsp:sp>
    <dsp:sp modelId="{FF21AEF9-5CB8-4E28-BAE5-B4FFDFC4D45B}">
      <dsp:nvSpPr>
        <dsp:cNvPr id="0" name=""/>
        <dsp:cNvSpPr/>
      </dsp:nvSpPr>
      <dsp:spPr>
        <a:xfrm>
          <a:off x="7335976" y="824357"/>
          <a:ext cx="780303" cy="109914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Ballasting &amp; Diving Works</a:t>
          </a:r>
        </a:p>
      </dsp:txBody>
      <dsp:txXfrm>
        <a:off x="7374067" y="862448"/>
        <a:ext cx="704121" cy="1022960"/>
      </dsp:txXfrm>
    </dsp:sp>
    <dsp:sp modelId="{FC9E2FDB-A72D-43B7-A92C-692551300241}">
      <dsp:nvSpPr>
        <dsp:cNvPr id="0" name=""/>
        <dsp:cNvSpPr/>
      </dsp:nvSpPr>
      <dsp:spPr>
        <a:xfrm>
          <a:off x="8246330" y="824357"/>
          <a:ext cx="780303" cy="109914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Tow</a:t>
          </a:r>
          <a:r>
            <a:rPr lang="en-GB" sz="1000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 </a:t>
          </a: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PLN-Site</a:t>
          </a:r>
        </a:p>
      </dsp:txBody>
      <dsp:txXfrm>
        <a:off x="8284421" y="862448"/>
        <a:ext cx="704121" cy="1022960"/>
      </dsp:txXfrm>
    </dsp:sp>
    <dsp:sp modelId="{95D35DE5-A95A-4AA4-B2A5-DC29AD004578}">
      <dsp:nvSpPr>
        <dsp:cNvPr id="0" name=""/>
        <dsp:cNvSpPr/>
      </dsp:nvSpPr>
      <dsp:spPr>
        <a:xfrm>
          <a:off x="9156684" y="824357"/>
          <a:ext cx="780303" cy="109914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>
              <a:solidFill>
                <a:prstClr val="white"/>
              </a:solidFill>
              <a:latin typeface="Arial"/>
              <a:ea typeface="+mn-ea"/>
              <a:cs typeface="+mn-cs"/>
            </a:rPr>
            <a:t>Hook-Up</a:t>
          </a:r>
        </a:p>
      </dsp:txBody>
      <dsp:txXfrm>
        <a:off x="9194775" y="862448"/>
        <a:ext cx="704121" cy="1022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9F398-DC38-CB46-8676-30B75B4CAFA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EAEAB-9918-B049-9AEA-C6198B4FD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6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AEAB-9918-B049-9AEA-C6198B4FDF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71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177B6-9C93-8470-31B6-93298CBED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01086D-460F-9A24-B5DD-BE1B6C4DC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70C7FE-A9CF-BBFA-01AC-2841F5283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59CFD-FC02-51AC-F053-4BA03530E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AEAB-9918-B049-9AEA-C6198B4FDF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6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AEAB-9918-B049-9AEA-C6198B4FDF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35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AEAB-9918-B049-9AEA-C6198B4FDF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93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18287-163A-0D32-B957-E653821C1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47BDC-696B-1B64-5F7D-F0FFE3132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03451C-A1F4-78F2-2B0B-63E9AF833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A0B22-3BDA-6DFC-3C69-9A91CAA504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AEAB-9918-B049-9AEA-C6198B4FDF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55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6B799-AC10-B1DB-1090-F4FF13126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EF33FD-5B34-C3F1-6B8A-F8E39DC4A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8E1C4-A36B-FCBC-7D17-82353485A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56A2C-B9FE-3D89-75AA-D245EFFB3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AEAB-9918-B049-9AEA-C6198B4FDF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63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34457-867C-DC43-7E51-04559C11D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B5F30-59AD-9E38-DAF8-65D19A41F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00A779-4245-F317-C491-4372B5AAE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F2487-979C-4E2B-02C3-60CC0943A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AEAB-9918-B049-9AEA-C6198B4FDF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42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AEAB-9918-B049-9AEA-C6198B4FDF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13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AEAB-9918-B049-9AEA-C6198B4FDF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57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05ED6-C069-380E-FCA1-E14B64937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478CA6-A2E5-D907-F2F9-E5B40BA6A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F37A45-84F2-5610-2BA6-02CCA5094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53423-9E99-9703-C12C-97D2417A7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AEAB-9918-B049-9AEA-C6198B4FDF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6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B3326870-A3FB-D4E4-8623-ADFC29C64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71" y="1"/>
            <a:ext cx="668382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D0EF81-F242-C720-99DD-882970F3D1BC}"/>
              </a:ext>
            </a:extLst>
          </p:cNvPr>
          <p:cNvSpPr/>
          <p:nvPr userDrawn="1"/>
        </p:nvSpPr>
        <p:spPr>
          <a:xfrm>
            <a:off x="0" y="0"/>
            <a:ext cx="50945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247FB8-3EA6-077E-8DCE-2CC0954BDB3D}"/>
              </a:ext>
            </a:extLst>
          </p:cNvPr>
          <p:cNvGrpSpPr/>
          <p:nvPr userDrawn="1"/>
        </p:nvGrpSpPr>
        <p:grpSpPr>
          <a:xfrm>
            <a:off x="4651591" y="0"/>
            <a:ext cx="2927187" cy="6858083"/>
            <a:chOff x="4651591" y="0"/>
            <a:chExt cx="2927187" cy="6858083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66740BE-C13C-B39A-819B-53F166BD7468}"/>
                </a:ext>
              </a:extLst>
            </p:cNvPr>
            <p:cNvSpPr/>
            <p:nvPr userDrawn="1"/>
          </p:nvSpPr>
          <p:spPr>
            <a:xfrm>
              <a:off x="4651591" y="0"/>
              <a:ext cx="2231333" cy="6858083"/>
            </a:xfrm>
            <a:custGeom>
              <a:avLst/>
              <a:gdLst>
                <a:gd name="connsiteX0" fmla="*/ 0 w 6877455"/>
                <a:gd name="connsiteY0" fmla="*/ 0 h 6877455"/>
                <a:gd name="connsiteX1" fmla="*/ 6877455 w 6877455"/>
                <a:gd name="connsiteY1" fmla="*/ 0 h 6877455"/>
                <a:gd name="connsiteX2" fmla="*/ 5505855 w 6877455"/>
                <a:gd name="connsiteY2" fmla="*/ 6877455 h 6877455"/>
                <a:gd name="connsiteX3" fmla="*/ 9728 w 6877455"/>
                <a:gd name="connsiteY3" fmla="*/ 6877455 h 6877455"/>
                <a:gd name="connsiteX4" fmla="*/ 0 w 6877455"/>
                <a:gd name="connsiteY4" fmla="*/ 0 h 6877455"/>
                <a:gd name="connsiteX0" fmla="*/ 4632319 w 6867729"/>
                <a:gd name="connsiteY0" fmla="*/ 0 h 6877455"/>
                <a:gd name="connsiteX1" fmla="*/ 6867729 w 6867729"/>
                <a:gd name="connsiteY1" fmla="*/ 0 h 6877455"/>
                <a:gd name="connsiteX2" fmla="*/ 5496129 w 6867729"/>
                <a:gd name="connsiteY2" fmla="*/ 6877455 h 6877455"/>
                <a:gd name="connsiteX3" fmla="*/ 2 w 6867729"/>
                <a:gd name="connsiteY3" fmla="*/ 6877455 h 6877455"/>
                <a:gd name="connsiteX4" fmla="*/ 4632319 w 6867729"/>
                <a:gd name="connsiteY4" fmla="*/ 0 h 6877455"/>
                <a:gd name="connsiteX0" fmla="*/ 0 w 2235410"/>
                <a:gd name="connsiteY0" fmla="*/ 0 h 6877455"/>
                <a:gd name="connsiteX1" fmla="*/ 2235410 w 2235410"/>
                <a:gd name="connsiteY1" fmla="*/ 0 h 6877455"/>
                <a:gd name="connsiteX2" fmla="*/ 863810 w 2235410"/>
                <a:gd name="connsiteY2" fmla="*/ 6877455 h 6877455"/>
                <a:gd name="connsiteX3" fmla="*/ 35094 w 2235410"/>
                <a:gd name="connsiteY3" fmla="*/ 6864719 h 6877455"/>
                <a:gd name="connsiteX4" fmla="*/ 0 w 2235410"/>
                <a:gd name="connsiteY4" fmla="*/ 0 h 6877455"/>
                <a:gd name="connsiteX0" fmla="*/ 194 w 2235604"/>
                <a:gd name="connsiteY0" fmla="*/ 0 h 6877455"/>
                <a:gd name="connsiteX1" fmla="*/ 2235604 w 2235604"/>
                <a:gd name="connsiteY1" fmla="*/ 0 h 6877455"/>
                <a:gd name="connsiteX2" fmla="*/ 864004 w 2235604"/>
                <a:gd name="connsiteY2" fmla="*/ 6877455 h 6877455"/>
                <a:gd name="connsiteX3" fmla="*/ 35288 w 2235604"/>
                <a:gd name="connsiteY3" fmla="*/ 6864719 h 6877455"/>
                <a:gd name="connsiteX4" fmla="*/ 194 w 2235604"/>
                <a:gd name="connsiteY4" fmla="*/ 0 h 6877455"/>
                <a:gd name="connsiteX0" fmla="*/ 295 w 2223022"/>
                <a:gd name="connsiteY0" fmla="*/ 3184 h 6877455"/>
                <a:gd name="connsiteX1" fmla="*/ 2223022 w 2223022"/>
                <a:gd name="connsiteY1" fmla="*/ 0 h 6877455"/>
                <a:gd name="connsiteX2" fmla="*/ 851422 w 2223022"/>
                <a:gd name="connsiteY2" fmla="*/ 6877455 h 6877455"/>
                <a:gd name="connsiteX3" fmla="*/ 22706 w 2223022"/>
                <a:gd name="connsiteY3" fmla="*/ 6864719 h 6877455"/>
                <a:gd name="connsiteX4" fmla="*/ 295 w 2223022"/>
                <a:gd name="connsiteY4" fmla="*/ 3184 h 6877455"/>
                <a:gd name="connsiteX0" fmla="*/ 9965 w 2232692"/>
                <a:gd name="connsiteY0" fmla="*/ 3184 h 6877455"/>
                <a:gd name="connsiteX1" fmla="*/ 2232692 w 2232692"/>
                <a:gd name="connsiteY1" fmla="*/ 0 h 6877455"/>
                <a:gd name="connsiteX2" fmla="*/ 861092 w 2232692"/>
                <a:gd name="connsiteY2" fmla="*/ 6877455 h 6877455"/>
                <a:gd name="connsiteX3" fmla="*/ 668 w 2232692"/>
                <a:gd name="connsiteY3" fmla="*/ 6877455 h 6877455"/>
                <a:gd name="connsiteX4" fmla="*/ 9965 w 2232692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025" h="6877455">
                  <a:moveTo>
                    <a:pt x="9298" y="3184"/>
                  </a:moveTo>
                  <a:lnTo>
                    <a:pt x="2232025" y="0"/>
                  </a:lnTo>
                  <a:lnTo>
                    <a:pt x="860425" y="6877455"/>
                  </a:lnTo>
                  <a:lnTo>
                    <a:pt x="1" y="6877455"/>
                  </a:lnTo>
                  <a:cubicBezTo>
                    <a:pt x="-66" y="6877428"/>
                    <a:pt x="6199" y="3212"/>
                    <a:pt x="9298" y="3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7BE1FE6B-76FB-E6CE-D391-78D05CC76BB2}"/>
                </a:ext>
              </a:extLst>
            </p:cNvPr>
            <p:cNvSpPr/>
            <p:nvPr userDrawn="1"/>
          </p:nvSpPr>
          <p:spPr>
            <a:xfrm>
              <a:off x="5365975" y="0"/>
              <a:ext cx="2212803" cy="6857999"/>
            </a:xfrm>
            <a:custGeom>
              <a:avLst/>
              <a:gdLst>
                <a:gd name="connsiteX0" fmla="*/ 2218267 w 2218267"/>
                <a:gd name="connsiteY0" fmla="*/ 0 h 6874933"/>
                <a:gd name="connsiteX1" fmla="*/ 965200 w 2218267"/>
                <a:gd name="connsiteY1" fmla="*/ 0 h 6874933"/>
                <a:gd name="connsiteX2" fmla="*/ 0 w 2218267"/>
                <a:gd name="connsiteY2" fmla="*/ 6874933 h 6874933"/>
                <a:gd name="connsiteX3" fmla="*/ 313267 w 2218267"/>
                <a:gd name="connsiteY3" fmla="*/ 6874933 h 6874933"/>
                <a:gd name="connsiteX4" fmla="*/ 2218267 w 2218267"/>
                <a:gd name="connsiteY4" fmla="*/ 0 h 687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267" h="6874933">
                  <a:moveTo>
                    <a:pt x="2218267" y="0"/>
                  </a:moveTo>
                  <a:lnTo>
                    <a:pt x="965200" y="0"/>
                  </a:lnTo>
                  <a:lnTo>
                    <a:pt x="0" y="6874933"/>
                  </a:lnTo>
                  <a:lnTo>
                    <a:pt x="313267" y="6874933"/>
                  </a:lnTo>
                  <a:lnTo>
                    <a:pt x="2218267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A5A664-A66A-8D7F-BB68-8D5489196A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949" y="4155603"/>
            <a:ext cx="3168377" cy="563446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7BB167-6203-8AF7-6738-045CA3B984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8300" y="4820775"/>
            <a:ext cx="3162026" cy="215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000" b="0" i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DOCUMENT SUB HEADING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90E53F-BDC6-95BA-6B61-1B40C2BD3319}"/>
              </a:ext>
            </a:extLst>
          </p:cNvPr>
          <p:cNvSpPr/>
          <p:nvPr userDrawn="1"/>
        </p:nvSpPr>
        <p:spPr>
          <a:xfrm>
            <a:off x="1641032" y="5368748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3DD9F5-5A3A-2B37-A2ED-300C19AE7CC8}"/>
              </a:ext>
            </a:extLst>
          </p:cNvPr>
          <p:cNvSpPr/>
          <p:nvPr userDrawn="1"/>
        </p:nvSpPr>
        <p:spPr>
          <a:xfrm>
            <a:off x="1641032" y="3670992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6DC053E-31C5-E5FC-222C-0D814829E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065943"/>
            <a:ext cx="1993900" cy="1573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="0" i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DOCUMENT NUMBER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9FD2114-739C-394C-6F46-6699A201FD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2525224"/>
            <a:ext cx="2692463" cy="8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88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680" userDrawn="1">
          <p15:clr>
            <a:srgbClr val="FBAE40"/>
          </p15:clr>
        </p15:guide>
        <p15:guide id="5" pos="10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0" y="0"/>
            <a:ext cx="12192000" cy="46038"/>
          </a:xfrm>
          <a:prstGeom prst="rect">
            <a:avLst/>
          </a:prstGeom>
          <a:solidFill>
            <a:srgbClr val="FC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63"/>
          </a:p>
        </p:txBody>
      </p:sp>
      <p:sp>
        <p:nvSpPr>
          <p:cNvPr id="4" name="Rectangle 7"/>
          <p:cNvSpPr/>
          <p:nvPr userDrawn="1"/>
        </p:nvSpPr>
        <p:spPr>
          <a:xfrm>
            <a:off x="0" y="6591303"/>
            <a:ext cx="12192000" cy="265113"/>
          </a:xfrm>
          <a:prstGeom prst="rect">
            <a:avLst/>
          </a:prstGeom>
          <a:solidFill>
            <a:srgbClr val="FC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63"/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0A47A600-D8C7-4E40-A0B8-4603467D459F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22" y="143308"/>
            <a:ext cx="1510786" cy="7212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5C4F9DF-0481-49BD-A0A8-3331F9E846E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30760" y="3336924"/>
            <a:ext cx="5130482" cy="324453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Place nice looking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2C2947-D22D-46E0-BC4D-3952EA9C0C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610601" y="6534152"/>
            <a:ext cx="2743200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4B2392A0-E774-4B94-9629-5127E6ABDB2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1BF26B-9A37-4A7B-99A5-09FEF0A57573}"/>
              </a:ext>
            </a:extLst>
          </p:cNvPr>
          <p:cNvCxnSpPr>
            <a:cxnSpLocks/>
          </p:cNvCxnSpPr>
          <p:nvPr userDrawn="1"/>
        </p:nvCxnSpPr>
        <p:spPr>
          <a:xfrm>
            <a:off x="0" y="1089025"/>
            <a:ext cx="12192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7B183B-0971-499D-BD2E-B6A805391A29}"/>
              </a:ext>
            </a:extLst>
          </p:cNvPr>
          <p:cNvCxnSpPr>
            <a:cxnSpLocks/>
          </p:cNvCxnSpPr>
          <p:nvPr userDrawn="1"/>
        </p:nvCxnSpPr>
        <p:spPr>
          <a:xfrm>
            <a:off x="1" y="1120082"/>
            <a:ext cx="121932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600BF31-B001-417E-AB78-F922DC01B9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0252" y="1266509"/>
            <a:ext cx="10731499" cy="2060573"/>
          </a:xfrm>
        </p:spPr>
        <p:txBody>
          <a:bodyPr>
            <a:noAutofit/>
          </a:bodyPr>
          <a:lstStyle>
            <a:lvl1pPr>
              <a:defRPr sz="1625" b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 err="1"/>
              <a:t>Lectus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in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sed.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maecenas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 </a:t>
            </a:r>
          </a:p>
          <a:p>
            <a:pPr lvl="0"/>
            <a:r>
              <a:rPr lang="en-US"/>
              <a:t>Magna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dolor </a:t>
            </a:r>
            <a:r>
              <a:rPr lang="en-US" err="1"/>
              <a:t>purus</a:t>
            </a:r>
            <a:r>
              <a:rPr lang="en-US"/>
              <a:t> non. Sed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. </a:t>
            </a:r>
            <a:r>
              <a:rPr lang="en-US" err="1"/>
              <a:t>Feugiat</a:t>
            </a:r>
            <a:r>
              <a:rPr lang="en-US"/>
              <a:t> in ante </a:t>
            </a:r>
            <a:r>
              <a:rPr lang="en-US" err="1"/>
              <a:t>metus</a:t>
            </a:r>
            <a:r>
              <a:rPr lang="en-US"/>
              <a:t> dictum at </a:t>
            </a:r>
            <a:r>
              <a:rPr lang="en-US" err="1"/>
              <a:t>tempor</a:t>
            </a:r>
            <a:r>
              <a:rPr lang="en-US"/>
              <a:t>. </a:t>
            </a:r>
          </a:p>
          <a:p>
            <a:pPr lvl="0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166967-665D-4A4E-BBF3-A7C38C9043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39343" y="330998"/>
            <a:ext cx="6913314" cy="473069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002060"/>
                </a:solidFill>
              </a:defRPr>
            </a:lvl1pPr>
            <a:lvl2pPr marL="371475" indent="0" algn="ctr">
              <a:buFontTx/>
              <a:buNone/>
              <a:defRPr b="1">
                <a:solidFill>
                  <a:srgbClr val="002060"/>
                </a:solidFill>
              </a:defRPr>
            </a:lvl2pPr>
            <a:lvl3pPr marL="742950" indent="0" algn="ctr">
              <a:buFontTx/>
              <a:buNone/>
              <a:defRPr b="1">
                <a:solidFill>
                  <a:srgbClr val="002060"/>
                </a:solidFill>
              </a:defRPr>
            </a:lvl3pPr>
            <a:lvl4pPr marL="1114425" indent="0" algn="ctr">
              <a:buFontTx/>
              <a:buNone/>
              <a:defRPr b="1">
                <a:solidFill>
                  <a:srgbClr val="002060"/>
                </a:solidFill>
              </a:defRPr>
            </a:lvl4pPr>
            <a:lvl5pPr marL="1485900" indent="0" algn="ctr">
              <a:buFontTx/>
              <a:buNone/>
              <a:defRPr b="1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F9F0E5-CE61-E648-BB66-774BD7EA28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067" y="193218"/>
            <a:ext cx="1224617" cy="68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| Content |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0B505-B69B-7736-251F-04524169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6498000"/>
            <a:ext cx="4692926" cy="36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TADEK LIMITED  |  DOCUMENT TITLE &amp; DETAILS  |  DOCUMENT NUMBER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170134-DBB4-5AD6-994F-57E95B53F757}"/>
              </a:ext>
            </a:extLst>
          </p:cNvPr>
          <p:cNvSpPr/>
          <p:nvPr userDrawn="1"/>
        </p:nvSpPr>
        <p:spPr>
          <a:xfrm>
            <a:off x="0" y="0"/>
            <a:ext cx="142875" cy="13716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71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D94F9-CEE4-5F47-472C-A80420C3CE4D}"/>
              </a:ext>
            </a:extLst>
          </p:cNvPr>
          <p:cNvSpPr/>
          <p:nvPr userDrawn="1"/>
        </p:nvSpPr>
        <p:spPr>
          <a:xfrm>
            <a:off x="0" y="1371600"/>
            <a:ext cx="142875" cy="1371600"/>
          </a:xfrm>
          <a:prstGeom prst="rect">
            <a:avLst/>
          </a:prstGeom>
          <a:solidFill>
            <a:srgbClr val="009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71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943505-6F1E-984A-6A3D-7FB0BB84C557}"/>
              </a:ext>
            </a:extLst>
          </p:cNvPr>
          <p:cNvSpPr/>
          <p:nvPr userDrawn="1"/>
        </p:nvSpPr>
        <p:spPr>
          <a:xfrm>
            <a:off x="0" y="2743200"/>
            <a:ext cx="142875" cy="1371600"/>
          </a:xfrm>
          <a:prstGeom prst="rect">
            <a:avLst/>
          </a:prstGeom>
          <a:solidFill>
            <a:srgbClr val="19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BFE0EC-A936-A3AE-7E3F-8018014608C9}"/>
              </a:ext>
            </a:extLst>
          </p:cNvPr>
          <p:cNvSpPr/>
          <p:nvPr userDrawn="1"/>
        </p:nvSpPr>
        <p:spPr>
          <a:xfrm>
            <a:off x="0" y="4114800"/>
            <a:ext cx="142875" cy="1371600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6DCD0F-3BA4-B2E5-59F9-131A2D06F0F3}"/>
              </a:ext>
            </a:extLst>
          </p:cNvPr>
          <p:cNvSpPr/>
          <p:nvPr userDrawn="1"/>
        </p:nvSpPr>
        <p:spPr>
          <a:xfrm>
            <a:off x="0" y="5486400"/>
            <a:ext cx="142875" cy="1371600"/>
          </a:xfrm>
          <a:prstGeom prst="rect">
            <a:avLst/>
          </a:prstGeom>
          <a:solidFill>
            <a:srgbClr val="11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66EB33C-9B8E-E377-5DAC-CD0485928C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270313"/>
            <a:ext cx="1315174" cy="39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48F5D5-F6B7-0D8D-EBC0-6B158C130810}"/>
              </a:ext>
            </a:extLst>
          </p:cNvPr>
          <p:cNvSpPr/>
          <p:nvPr userDrawn="1"/>
        </p:nvSpPr>
        <p:spPr>
          <a:xfrm>
            <a:off x="647700" y="938725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BC5D29-942B-D09A-AB26-8186585DD4E8}"/>
              </a:ext>
            </a:extLst>
          </p:cNvPr>
          <p:cNvSpPr/>
          <p:nvPr userDrawn="1"/>
        </p:nvSpPr>
        <p:spPr>
          <a:xfrm>
            <a:off x="647700" y="6461125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AE9B301-69F4-092F-DDA4-CF5C5B72954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7702" y="1260475"/>
            <a:ext cx="3584575" cy="4911725"/>
          </a:xfrm>
          <a:prstGeom prst="rect">
            <a:avLst/>
          </a:prstGeom>
        </p:spPr>
        <p:txBody>
          <a:bodyPr>
            <a:noAutofit/>
          </a:bodyPr>
          <a:lstStyle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2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3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4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D3CDE79-2B0F-00BF-6FBD-6DC0995E3FB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81500" y="1260475"/>
            <a:ext cx="3584575" cy="4911725"/>
          </a:xfrm>
          <a:prstGeom prst="rect">
            <a:avLst/>
          </a:prstGeom>
        </p:spPr>
        <p:txBody>
          <a:bodyPr>
            <a:noAutofit/>
          </a:bodyPr>
          <a:lstStyle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2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3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4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9CD6552-5785-B4F1-8024-17D987310076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115298" y="1260475"/>
            <a:ext cx="3584575" cy="4911725"/>
          </a:xfrm>
          <a:prstGeom prst="rect">
            <a:avLst/>
          </a:prstGeom>
        </p:spPr>
        <p:txBody>
          <a:bodyPr>
            <a:noAutofit/>
          </a:bodyPr>
          <a:lstStyle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2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3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4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3D34AD-4243-478A-1BF3-DBF602F72058}"/>
              </a:ext>
            </a:extLst>
          </p:cNvPr>
          <p:cNvCxnSpPr/>
          <p:nvPr userDrawn="1"/>
        </p:nvCxnSpPr>
        <p:spPr>
          <a:xfrm>
            <a:off x="2159000" y="320674"/>
            <a:ext cx="0" cy="3060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415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56">
          <p15:clr>
            <a:srgbClr val="FBAE40"/>
          </p15:clr>
        </p15:guide>
        <p15:guide id="2" pos="5012">
          <p15:clr>
            <a:srgbClr val="FBAE40"/>
          </p15:clr>
        </p15:guide>
        <p15:guide id="3" pos="2666">
          <p15:clr>
            <a:srgbClr val="FBAE40"/>
          </p15:clr>
        </p15:guide>
        <p15:guide id="4" pos="51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| Content |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0B505-B69B-7736-251F-04524169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6498000"/>
            <a:ext cx="4692926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25B1F-382A-CBE4-0010-2E1B2AE5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8000"/>
            <a:ext cx="4114800" cy="36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DOCUMENT NUMBER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BA461-45D1-A0AE-1DCA-D14CED154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950" y="6498000"/>
            <a:ext cx="276224" cy="360000"/>
          </a:xfrm>
          <a:prstGeom prst="rect">
            <a:avLst/>
          </a:prstGeom>
        </p:spPr>
        <p:txBody>
          <a:bodyPr/>
          <a:lstStyle/>
          <a:p>
            <a:fld id="{5A19BE04-D035-2446-B06D-A042467B6A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170134-DBB4-5AD6-994F-57E95B53F757}"/>
              </a:ext>
            </a:extLst>
          </p:cNvPr>
          <p:cNvSpPr/>
          <p:nvPr userDrawn="1"/>
        </p:nvSpPr>
        <p:spPr>
          <a:xfrm>
            <a:off x="0" y="0"/>
            <a:ext cx="142875" cy="13716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71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D94F9-CEE4-5F47-472C-A80420C3CE4D}"/>
              </a:ext>
            </a:extLst>
          </p:cNvPr>
          <p:cNvSpPr/>
          <p:nvPr userDrawn="1"/>
        </p:nvSpPr>
        <p:spPr>
          <a:xfrm>
            <a:off x="0" y="1371600"/>
            <a:ext cx="142875" cy="1371600"/>
          </a:xfrm>
          <a:prstGeom prst="rect">
            <a:avLst/>
          </a:prstGeom>
          <a:solidFill>
            <a:srgbClr val="009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71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943505-6F1E-984A-6A3D-7FB0BB84C557}"/>
              </a:ext>
            </a:extLst>
          </p:cNvPr>
          <p:cNvSpPr/>
          <p:nvPr userDrawn="1"/>
        </p:nvSpPr>
        <p:spPr>
          <a:xfrm>
            <a:off x="0" y="2743200"/>
            <a:ext cx="142875" cy="1371600"/>
          </a:xfrm>
          <a:prstGeom prst="rect">
            <a:avLst/>
          </a:prstGeom>
          <a:solidFill>
            <a:srgbClr val="19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BFE0EC-A936-A3AE-7E3F-8018014608C9}"/>
              </a:ext>
            </a:extLst>
          </p:cNvPr>
          <p:cNvSpPr/>
          <p:nvPr userDrawn="1"/>
        </p:nvSpPr>
        <p:spPr>
          <a:xfrm>
            <a:off x="0" y="4114800"/>
            <a:ext cx="142875" cy="1371600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6DCD0F-3BA4-B2E5-59F9-131A2D06F0F3}"/>
              </a:ext>
            </a:extLst>
          </p:cNvPr>
          <p:cNvSpPr/>
          <p:nvPr userDrawn="1"/>
        </p:nvSpPr>
        <p:spPr>
          <a:xfrm>
            <a:off x="0" y="5486400"/>
            <a:ext cx="142875" cy="1371600"/>
          </a:xfrm>
          <a:prstGeom prst="rect">
            <a:avLst/>
          </a:prstGeom>
          <a:solidFill>
            <a:srgbClr val="11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4" name="Title 22">
            <a:extLst>
              <a:ext uri="{FF2B5EF4-FFF2-40B4-BE49-F238E27FC236}">
                <a16:creationId xmlns:a16="http://schemas.microsoft.com/office/drawing/2014/main" id="{4321D724-3769-00A4-2D2D-329A79F1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5" y="392975"/>
            <a:ext cx="7200000" cy="360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1754D6F-51AD-956D-1711-B0E40B8DE32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1427" y="308855"/>
            <a:ext cx="7200000" cy="832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66EB33C-9B8E-E377-5DAC-CD0485928C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001" y="304080"/>
            <a:ext cx="1315174" cy="39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90F9BC7-1CCB-02AA-C438-9927281A5EA4}"/>
              </a:ext>
            </a:extLst>
          </p:cNvPr>
          <p:cNvSpPr/>
          <p:nvPr userDrawn="1"/>
        </p:nvSpPr>
        <p:spPr>
          <a:xfrm>
            <a:off x="647700" y="938725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6E97D4-74DC-AFB6-F250-D1076763A9C2}"/>
              </a:ext>
            </a:extLst>
          </p:cNvPr>
          <p:cNvSpPr/>
          <p:nvPr userDrawn="1"/>
        </p:nvSpPr>
        <p:spPr>
          <a:xfrm>
            <a:off x="11543174" y="938725"/>
            <a:ext cx="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68B9A7-F33D-716F-BAFC-7B8A253C4104}"/>
              </a:ext>
            </a:extLst>
          </p:cNvPr>
          <p:cNvSpPr/>
          <p:nvPr userDrawn="1"/>
        </p:nvSpPr>
        <p:spPr>
          <a:xfrm>
            <a:off x="647700" y="6461125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52204A-D3DD-8B63-55BD-A766F78A8C88}"/>
              </a:ext>
            </a:extLst>
          </p:cNvPr>
          <p:cNvSpPr/>
          <p:nvPr userDrawn="1"/>
        </p:nvSpPr>
        <p:spPr>
          <a:xfrm>
            <a:off x="11543174" y="6462713"/>
            <a:ext cx="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48640DD-A08E-CC31-8623-24C8F761289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7700" y="1260475"/>
            <a:ext cx="5448300" cy="4911725"/>
          </a:xfrm>
          <a:prstGeom prst="rect">
            <a:avLst/>
          </a:prstGeom>
        </p:spPr>
        <p:txBody>
          <a:bodyPr>
            <a:noAutofit/>
          </a:bodyPr>
          <a:lstStyle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2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3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4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3156CEB-8AFD-A763-A394-2D9FD55E8A2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40463" y="1260475"/>
            <a:ext cx="5448300" cy="4911725"/>
          </a:xfrm>
          <a:prstGeom prst="rect">
            <a:avLst/>
          </a:prstGeom>
        </p:spPr>
        <p:txBody>
          <a:bodyPr>
            <a:noAutofit/>
          </a:bodyPr>
          <a:lstStyle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2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3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lvl="4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072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5F3A1042-0D87-6BE0-67E7-A0AC52BD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71" y="1"/>
            <a:ext cx="668382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35D369-3561-46A5-C883-057276940E8D}"/>
              </a:ext>
            </a:extLst>
          </p:cNvPr>
          <p:cNvSpPr/>
          <p:nvPr userDrawn="1"/>
        </p:nvSpPr>
        <p:spPr>
          <a:xfrm>
            <a:off x="0" y="0"/>
            <a:ext cx="50945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D4BB13-2C64-5A10-E711-732B69BB8F4D}"/>
              </a:ext>
            </a:extLst>
          </p:cNvPr>
          <p:cNvGrpSpPr/>
          <p:nvPr userDrawn="1"/>
        </p:nvGrpSpPr>
        <p:grpSpPr>
          <a:xfrm>
            <a:off x="4651591" y="0"/>
            <a:ext cx="2927187" cy="6858083"/>
            <a:chOff x="4651591" y="0"/>
            <a:chExt cx="2927187" cy="685808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6846FCB-197F-3B7C-06A7-73897F44CB69}"/>
                </a:ext>
              </a:extLst>
            </p:cNvPr>
            <p:cNvSpPr/>
            <p:nvPr userDrawn="1"/>
          </p:nvSpPr>
          <p:spPr>
            <a:xfrm>
              <a:off x="4651591" y="0"/>
              <a:ext cx="2231333" cy="6858083"/>
            </a:xfrm>
            <a:custGeom>
              <a:avLst/>
              <a:gdLst>
                <a:gd name="connsiteX0" fmla="*/ 0 w 6877455"/>
                <a:gd name="connsiteY0" fmla="*/ 0 h 6877455"/>
                <a:gd name="connsiteX1" fmla="*/ 6877455 w 6877455"/>
                <a:gd name="connsiteY1" fmla="*/ 0 h 6877455"/>
                <a:gd name="connsiteX2" fmla="*/ 5505855 w 6877455"/>
                <a:gd name="connsiteY2" fmla="*/ 6877455 h 6877455"/>
                <a:gd name="connsiteX3" fmla="*/ 9728 w 6877455"/>
                <a:gd name="connsiteY3" fmla="*/ 6877455 h 6877455"/>
                <a:gd name="connsiteX4" fmla="*/ 0 w 6877455"/>
                <a:gd name="connsiteY4" fmla="*/ 0 h 6877455"/>
                <a:gd name="connsiteX0" fmla="*/ 4632319 w 6867729"/>
                <a:gd name="connsiteY0" fmla="*/ 0 h 6877455"/>
                <a:gd name="connsiteX1" fmla="*/ 6867729 w 6867729"/>
                <a:gd name="connsiteY1" fmla="*/ 0 h 6877455"/>
                <a:gd name="connsiteX2" fmla="*/ 5496129 w 6867729"/>
                <a:gd name="connsiteY2" fmla="*/ 6877455 h 6877455"/>
                <a:gd name="connsiteX3" fmla="*/ 2 w 6867729"/>
                <a:gd name="connsiteY3" fmla="*/ 6877455 h 6877455"/>
                <a:gd name="connsiteX4" fmla="*/ 4632319 w 6867729"/>
                <a:gd name="connsiteY4" fmla="*/ 0 h 6877455"/>
                <a:gd name="connsiteX0" fmla="*/ 0 w 2235410"/>
                <a:gd name="connsiteY0" fmla="*/ 0 h 6877455"/>
                <a:gd name="connsiteX1" fmla="*/ 2235410 w 2235410"/>
                <a:gd name="connsiteY1" fmla="*/ 0 h 6877455"/>
                <a:gd name="connsiteX2" fmla="*/ 863810 w 2235410"/>
                <a:gd name="connsiteY2" fmla="*/ 6877455 h 6877455"/>
                <a:gd name="connsiteX3" fmla="*/ 35094 w 2235410"/>
                <a:gd name="connsiteY3" fmla="*/ 6864719 h 6877455"/>
                <a:gd name="connsiteX4" fmla="*/ 0 w 2235410"/>
                <a:gd name="connsiteY4" fmla="*/ 0 h 6877455"/>
                <a:gd name="connsiteX0" fmla="*/ 194 w 2235604"/>
                <a:gd name="connsiteY0" fmla="*/ 0 h 6877455"/>
                <a:gd name="connsiteX1" fmla="*/ 2235604 w 2235604"/>
                <a:gd name="connsiteY1" fmla="*/ 0 h 6877455"/>
                <a:gd name="connsiteX2" fmla="*/ 864004 w 2235604"/>
                <a:gd name="connsiteY2" fmla="*/ 6877455 h 6877455"/>
                <a:gd name="connsiteX3" fmla="*/ 35288 w 2235604"/>
                <a:gd name="connsiteY3" fmla="*/ 6864719 h 6877455"/>
                <a:gd name="connsiteX4" fmla="*/ 194 w 2235604"/>
                <a:gd name="connsiteY4" fmla="*/ 0 h 6877455"/>
                <a:gd name="connsiteX0" fmla="*/ 295 w 2223022"/>
                <a:gd name="connsiteY0" fmla="*/ 3184 h 6877455"/>
                <a:gd name="connsiteX1" fmla="*/ 2223022 w 2223022"/>
                <a:gd name="connsiteY1" fmla="*/ 0 h 6877455"/>
                <a:gd name="connsiteX2" fmla="*/ 851422 w 2223022"/>
                <a:gd name="connsiteY2" fmla="*/ 6877455 h 6877455"/>
                <a:gd name="connsiteX3" fmla="*/ 22706 w 2223022"/>
                <a:gd name="connsiteY3" fmla="*/ 6864719 h 6877455"/>
                <a:gd name="connsiteX4" fmla="*/ 295 w 2223022"/>
                <a:gd name="connsiteY4" fmla="*/ 3184 h 6877455"/>
                <a:gd name="connsiteX0" fmla="*/ 9965 w 2232692"/>
                <a:gd name="connsiteY0" fmla="*/ 3184 h 6877455"/>
                <a:gd name="connsiteX1" fmla="*/ 2232692 w 2232692"/>
                <a:gd name="connsiteY1" fmla="*/ 0 h 6877455"/>
                <a:gd name="connsiteX2" fmla="*/ 861092 w 2232692"/>
                <a:gd name="connsiteY2" fmla="*/ 6877455 h 6877455"/>
                <a:gd name="connsiteX3" fmla="*/ 668 w 2232692"/>
                <a:gd name="connsiteY3" fmla="*/ 6877455 h 6877455"/>
                <a:gd name="connsiteX4" fmla="*/ 9965 w 2232692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025" h="6877455">
                  <a:moveTo>
                    <a:pt x="9298" y="3184"/>
                  </a:moveTo>
                  <a:lnTo>
                    <a:pt x="2232025" y="0"/>
                  </a:lnTo>
                  <a:lnTo>
                    <a:pt x="860425" y="6877455"/>
                  </a:lnTo>
                  <a:lnTo>
                    <a:pt x="1" y="6877455"/>
                  </a:lnTo>
                  <a:cubicBezTo>
                    <a:pt x="-66" y="6877428"/>
                    <a:pt x="6199" y="3212"/>
                    <a:pt x="9298" y="3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E9A7CEB-8716-9C87-94F7-AA8EEFC0FBF5}"/>
                </a:ext>
              </a:extLst>
            </p:cNvPr>
            <p:cNvSpPr/>
            <p:nvPr userDrawn="1"/>
          </p:nvSpPr>
          <p:spPr>
            <a:xfrm>
              <a:off x="5365975" y="0"/>
              <a:ext cx="2212803" cy="6857999"/>
            </a:xfrm>
            <a:custGeom>
              <a:avLst/>
              <a:gdLst>
                <a:gd name="connsiteX0" fmla="*/ 2218267 w 2218267"/>
                <a:gd name="connsiteY0" fmla="*/ 0 h 6874933"/>
                <a:gd name="connsiteX1" fmla="*/ 965200 w 2218267"/>
                <a:gd name="connsiteY1" fmla="*/ 0 h 6874933"/>
                <a:gd name="connsiteX2" fmla="*/ 0 w 2218267"/>
                <a:gd name="connsiteY2" fmla="*/ 6874933 h 6874933"/>
                <a:gd name="connsiteX3" fmla="*/ 313267 w 2218267"/>
                <a:gd name="connsiteY3" fmla="*/ 6874933 h 6874933"/>
                <a:gd name="connsiteX4" fmla="*/ 2218267 w 2218267"/>
                <a:gd name="connsiteY4" fmla="*/ 0 h 687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267" h="6874933">
                  <a:moveTo>
                    <a:pt x="2218267" y="0"/>
                  </a:moveTo>
                  <a:lnTo>
                    <a:pt x="965200" y="0"/>
                  </a:lnTo>
                  <a:lnTo>
                    <a:pt x="0" y="6874933"/>
                  </a:lnTo>
                  <a:lnTo>
                    <a:pt x="313267" y="6874933"/>
                  </a:lnTo>
                  <a:lnTo>
                    <a:pt x="2218267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A5A664-A66A-8D7F-BB68-8D5489196A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949" y="2865784"/>
            <a:ext cx="3168377" cy="253558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1600" b="1"/>
            </a:lvl1pPr>
          </a:lstStyle>
          <a:p>
            <a:r>
              <a:rPr lang="en-GB"/>
              <a:t>CONTENTS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90E53F-BDC6-95BA-6B61-1B40C2BD3319}"/>
              </a:ext>
            </a:extLst>
          </p:cNvPr>
          <p:cNvSpPr/>
          <p:nvPr userDrawn="1"/>
        </p:nvSpPr>
        <p:spPr>
          <a:xfrm>
            <a:off x="1641032" y="5368748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3DD9F5-5A3A-2B37-A2ED-300C19AE7CC8}"/>
              </a:ext>
            </a:extLst>
          </p:cNvPr>
          <p:cNvSpPr/>
          <p:nvPr userDrawn="1"/>
        </p:nvSpPr>
        <p:spPr>
          <a:xfrm>
            <a:off x="1641032" y="3458823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F003A9-758F-32E2-4B85-34D87CE1EC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638300" y="3909981"/>
            <a:ext cx="4596775" cy="1119286"/>
          </a:xfrm>
          <a:prstGeom prst="rect">
            <a:avLst/>
          </a:prstGeom>
        </p:spPr>
        <p:txBody>
          <a:bodyPr>
            <a:noAutofit/>
          </a:bodyPr>
          <a:lstStyle>
            <a:lvl2pPr marL="0" indent="0">
              <a:buFont typeface="Arial" panose="020B0604020202020204" pitchFamily="34" charset="0"/>
              <a:buNone/>
              <a:defRPr/>
            </a:lvl2pPr>
          </a:lstStyle>
          <a:p>
            <a:pPr lvl="1"/>
            <a:r>
              <a:rPr lang="en-GB"/>
              <a:t>- Second level</a:t>
            </a:r>
          </a:p>
          <a:p>
            <a:pPr lvl="1"/>
            <a:r>
              <a:rPr lang="en-GB"/>
              <a:t>- Second level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- Second level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- Second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693B44-2995-D1A1-6DB4-A79653A756CD}"/>
              </a:ext>
            </a:extLst>
          </p:cNvPr>
          <p:cNvSpPr/>
          <p:nvPr userDrawn="1"/>
        </p:nvSpPr>
        <p:spPr>
          <a:xfrm>
            <a:off x="1641032" y="2387749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630BF3-B00E-8EBF-F287-106257EF5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065943"/>
            <a:ext cx="1993900" cy="1573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="0" i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DOCUMENT NUMBER</a:t>
            </a:r>
          </a:p>
        </p:txBody>
      </p:sp>
    </p:spTree>
    <p:extLst>
      <p:ext uri="{BB962C8B-B14F-4D97-AF65-F5344CB8AC3E}">
        <p14:creationId xmlns:p14="http://schemas.microsoft.com/office/powerpoint/2010/main" val="3374617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680" userDrawn="1">
          <p15:clr>
            <a:srgbClr val="FBAE40"/>
          </p15:clr>
        </p15:guide>
        <p15:guide id="5" pos="10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EE7A28CD-E43A-235C-04A2-516AD7E59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"/>
          <a:stretch/>
        </p:blipFill>
        <p:spPr>
          <a:xfrm>
            <a:off x="4346585" y="1"/>
            <a:ext cx="784541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D92ACD-F1A3-5052-C5CF-09558FB8BA6D}"/>
              </a:ext>
            </a:extLst>
          </p:cNvPr>
          <p:cNvSpPr/>
          <p:nvPr userDrawn="1"/>
        </p:nvSpPr>
        <p:spPr>
          <a:xfrm>
            <a:off x="0" y="0"/>
            <a:ext cx="469523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7EB90E-407A-6810-AA42-77E73829E5B8}"/>
              </a:ext>
            </a:extLst>
          </p:cNvPr>
          <p:cNvGrpSpPr/>
          <p:nvPr userDrawn="1"/>
        </p:nvGrpSpPr>
        <p:grpSpPr>
          <a:xfrm>
            <a:off x="3747538" y="0"/>
            <a:ext cx="2927187" cy="6858083"/>
            <a:chOff x="4651591" y="0"/>
            <a:chExt cx="2927187" cy="685808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6F6B6C8-2E8E-9772-EB0A-28938AFC96F8}"/>
                </a:ext>
              </a:extLst>
            </p:cNvPr>
            <p:cNvSpPr/>
            <p:nvPr userDrawn="1"/>
          </p:nvSpPr>
          <p:spPr>
            <a:xfrm>
              <a:off x="4651591" y="0"/>
              <a:ext cx="2231333" cy="6858083"/>
            </a:xfrm>
            <a:custGeom>
              <a:avLst/>
              <a:gdLst>
                <a:gd name="connsiteX0" fmla="*/ 0 w 6877455"/>
                <a:gd name="connsiteY0" fmla="*/ 0 h 6877455"/>
                <a:gd name="connsiteX1" fmla="*/ 6877455 w 6877455"/>
                <a:gd name="connsiteY1" fmla="*/ 0 h 6877455"/>
                <a:gd name="connsiteX2" fmla="*/ 5505855 w 6877455"/>
                <a:gd name="connsiteY2" fmla="*/ 6877455 h 6877455"/>
                <a:gd name="connsiteX3" fmla="*/ 9728 w 6877455"/>
                <a:gd name="connsiteY3" fmla="*/ 6877455 h 6877455"/>
                <a:gd name="connsiteX4" fmla="*/ 0 w 6877455"/>
                <a:gd name="connsiteY4" fmla="*/ 0 h 6877455"/>
                <a:gd name="connsiteX0" fmla="*/ 4632319 w 6867729"/>
                <a:gd name="connsiteY0" fmla="*/ 0 h 6877455"/>
                <a:gd name="connsiteX1" fmla="*/ 6867729 w 6867729"/>
                <a:gd name="connsiteY1" fmla="*/ 0 h 6877455"/>
                <a:gd name="connsiteX2" fmla="*/ 5496129 w 6867729"/>
                <a:gd name="connsiteY2" fmla="*/ 6877455 h 6877455"/>
                <a:gd name="connsiteX3" fmla="*/ 2 w 6867729"/>
                <a:gd name="connsiteY3" fmla="*/ 6877455 h 6877455"/>
                <a:gd name="connsiteX4" fmla="*/ 4632319 w 6867729"/>
                <a:gd name="connsiteY4" fmla="*/ 0 h 6877455"/>
                <a:gd name="connsiteX0" fmla="*/ 0 w 2235410"/>
                <a:gd name="connsiteY0" fmla="*/ 0 h 6877455"/>
                <a:gd name="connsiteX1" fmla="*/ 2235410 w 2235410"/>
                <a:gd name="connsiteY1" fmla="*/ 0 h 6877455"/>
                <a:gd name="connsiteX2" fmla="*/ 863810 w 2235410"/>
                <a:gd name="connsiteY2" fmla="*/ 6877455 h 6877455"/>
                <a:gd name="connsiteX3" fmla="*/ 35094 w 2235410"/>
                <a:gd name="connsiteY3" fmla="*/ 6864719 h 6877455"/>
                <a:gd name="connsiteX4" fmla="*/ 0 w 2235410"/>
                <a:gd name="connsiteY4" fmla="*/ 0 h 6877455"/>
                <a:gd name="connsiteX0" fmla="*/ 194 w 2235604"/>
                <a:gd name="connsiteY0" fmla="*/ 0 h 6877455"/>
                <a:gd name="connsiteX1" fmla="*/ 2235604 w 2235604"/>
                <a:gd name="connsiteY1" fmla="*/ 0 h 6877455"/>
                <a:gd name="connsiteX2" fmla="*/ 864004 w 2235604"/>
                <a:gd name="connsiteY2" fmla="*/ 6877455 h 6877455"/>
                <a:gd name="connsiteX3" fmla="*/ 35288 w 2235604"/>
                <a:gd name="connsiteY3" fmla="*/ 6864719 h 6877455"/>
                <a:gd name="connsiteX4" fmla="*/ 194 w 2235604"/>
                <a:gd name="connsiteY4" fmla="*/ 0 h 6877455"/>
                <a:gd name="connsiteX0" fmla="*/ 295 w 2223022"/>
                <a:gd name="connsiteY0" fmla="*/ 3184 h 6877455"/>
                <a:gd name="connsiteX1" fmla="*/ 2223022 w 2223022"/>
                <a:gd name="connsiteY1" fmla="*/ 0 h 6877455"/>
                <a:gd name="connsiteX2" fmla="*/ 851422 w 2223022"/>
                <a:gd name="connsiteY2" fmla="*/ 6877455 h 6877455"/>
                <a:gd name="connsiteX3" fmla="*/ 22706 w 2223022"/>
                <a:gd name="connsiteY3" fmla="*/ 6864719 h 6877455"/>
                <a:gd name="connsiteX4" fmla="*/ 295 w 2223022"/>
                <a:gd name="connsiteY4" fmla="*/ 3184 h 6877455"/>
                <a:gd name="connsiteX0" fmla="*/ 9965 w 2232692"/>
                <a:gd name="connsiteY0" fmla="*/ 3184 h 6877455"/>
                <a:gd name="connsiteX1" fmla="*/ 2232692 w 2232692"/>
                <a:gd name="connsiteY1" fmla="*/ 0 h 6877455"/>
                <a:gd name="connsiteX2" fmla="*/ 861092 w 2232692"/>
                <a:gd name="connsiteY2" fmla="*/ 6877455 h 6877455"/>
                <a:gd name="connsiteX3" fmla="*/ 668 w 2232692"/>
                <a:gd name="connsiteY3" fmla="*/ 6877455 h 6877455"/>
                <a:gd name="connsiteX4" fmla="*/ 9965 w 2232692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025" h="6877455">
                  <a:moveTo>
                    <a:pt x="9298" y="3184"/>
                  </a:moveTo>
                  <a:lnTo>
                    <a:pt x="2232025" y="0"/>
                  </a:lnTo>
                  <a:lnTo>
                    <a:pt x="860425" y="6877455"/>
                  </a:lnTo>
                  <a:lnTo>
                    <a:pt x="1" y="6877455"/>
                  </a:lnTo>
                  <a:cubicBezTo>
                    <a:pt x="-66" y="6877428"/>
                    <a:pt x="6199" y="3212"/>
                    <a:pt x="9298" y="31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78FDEFC-3A43-8A64-7345-BCCE9E2A1F4C}"/>
                </a:ext>
              </a:extLst>
            </p:cNvPr>
            <p:cNvSpPr/>
            <p:nvPr userDrawn="1"/>
          </p:nvSpPr>
          <p:spPr>
            <a:xfrm>
              <a:off x="5365975" y="0"/>
              <a:ext cx="2212803" cy="6857999"/>
            </a:xfrm>
            <a:custGeom>
              <a:avLst/>
              <a:gdLst>
                <a:gd name="connsiteX0" fmla="*/ 2218267 w 2218267"/>
                <a:gd name="connsiteY0" fmla="*/ 0 h 6874933"/>
                <a:gd name="connsiteX1" fmla="*/ 965200 w 2218267"/>
                <a:gd name="connsiteY1" fmla="*/ 0 h 6874933"/>
                <a:gd name="connsiteX2" fmla="*/ 0 w 2218267"/>
                <a:gd name="connsiteY2" fmla="*/ 6874933 h 6874933"/>
                <a:gd name="connsiteX3" fmla="*/ 313267 w 2218267"/>
                <a:gd name="connsiteY3" fmla="*/ 6874933 h 6874933"/>
                <a:gd name="connsiteX4" fmla="*/ 2218267 w 2218267"/>
                <a:gd name="connsiteY4" fmla="*/ 0 h 687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267" h="6874933">
                  <a:moveTo>
                    <a:pt x="2218267" y="0"/>
                  </a:moveTo>
                  <a:lnTo>
                    <a:pt x="965200" y="0"/>
                  </a:lnTo>
                  <a:lnTo>
                    <a:pt x="0" y="6874933"/>
                  </a:lnTo>
                  <a:lnTo>
                    <a:pt x="313267" y="6874933"/>
                  </a:lnTo>
                  <a:lnTo>
                    <a:pt x="2218267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A5A664-A66A-8D7F-BB68-8D5489196A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949" y="4774521"/>
            <a:ext cx="3168377" cy="253558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SECTOR TITLE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90E53F-BDC6-95BA-6B61-1B40C2BD3319}"/>
              </a:ext>
            </a:extLst>
          </p:cNvPr>
          <p:cNvSpPr/>
          <p:nvPr userDrawn="1"/>
        </p:nvSpPr>
        <p:spPr>
          <a:xfrm>
            <a:off x="1641032" y="5368748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693B44-2995-D1A1-6DB4-A79653A756CD}"/>
              </a:ext>
            </a:extLst>
          </p:cNvPr>
          <p:cNvSpPr/>
          <p:nvPr userDrawn="1"/>
        </p:nvSpPr>
        <p:spPr>
          <a:xfrm>
            <a:off x="1641032" y="4296486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5E2257-6934-8B82-75DB-E1BE810D9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065943"/>
            <a:ext cx="1993900" cy="1573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DOCUMENT NUMBER</a:t>
            </a:r>
          </a:p>
        </p:txBody>
      </p:sp>
    </p:spTree>
    <p:extLst>
      <p:ext uri="{BB962C8B-B14F-4D97-AF65-F5344CB8AC3E}">
        <p14:creationId xmlns:p14="http://schemas.microsoft.com/office/powerpoint/2010/main" val="85879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680" userDrawn="1">
          <p15:clr>
            <a:srgbClr val="FBAE40"/>
          </p15:clr>
        </p15:guide>
        <p15:guide id="5" pos="102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EE7A28CD-E43A-235C-04A2-516AD7E59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"/>
          <a:stretch/>
        </p:blipFill>
        <p:spPr>
          <a:xfrm>
            <a:off x="4346585" y="1"/>
            <a:ext cx="784541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D92ACD-F1A3-5052-C5CF-09558FB8BA6D}"/>
              </a:ext>
            </a:extLst>
          </p:cNvPr>
          <p:cNvSpPr/>
          <p:nvPr userDrawn="1"/>
        </p:nvSpPr>
        <p:spPr>
          <a:xfrm>
            <a:off x="0" y="0"/>
            <a:ext cx="469523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7EB90E-407A-6810-AA42-77E73829E5B8}"/>
              </a:ext>
            </a:extLst>
          </p:cNvPr>
          <p:cNvGrpSpPr/>
          <p:nvPr userDrawn="1"/>
        </p:nvGrpSpPr>
        <p:grpSpPr>
          <a:xfrm>
            <a:off x="3747538" y="0"/>
            <a:ext cx="2927187" cy="6858083"/>
            <a:chOff x="4651591" y="0"/>
            <a:chExt cx="2927187" cy="685808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6F6B6C8-2E8E-9772-EB0A-28938AFC96F8}"/>
                </a:ext>
              </a:extLst>
            </p:cNvPr>
            <p:cNvSpPr/>
            <p:nvPr userDrawn="1"/>
          </p:nvSpPr>
          <p:spPr>
            <a:xfrm>
              <a:off x="4651591" y="0"/>
              <a:ext cx="2231333" cy="6858083"/>
            </a:xfrm>
            <a:custGeom>
              <a:avLst/>
              <a:gdLst>
                <a:gd name="connsiteX0" fmla="*/ 0 w 6877455"/>
                <a:gd name="connsiteY0" fmla="*/ 0 h 6877455"/>
                <a:gd name="connsiteX1" fmla="*/ 6877455 w 6877455"/>
                <a:gd name="connsiteY1" fmla="*/ 0 h 6877455"/>
                <a:gd name="connsiteX2" fmla="*/ 5505855 w 6877455"/>
                <a:gd name="connsiteY2" fmla="*/ 6877455 h 6877455"/>
                <a:gd name="connsiteX3" fmla="*/ 9728 w 6877455"/>
                <a:gd name="connsiteY3" fmla="*/ 6877455 h 6877455"/>
                <a:gd name="connsiteX4" fmla="*/ 0 w 6877455"/>
                <a:gd name="connsiteY4" fmla="*/ 0 h 6877455"/>
                <a:gd name="connsiteX0" fmla="*/ 4632319 w 6867729"/>
                <a:gd name="connsiteY0" fmla="*/ 0 h 6877455"/>
                <a:gd name="connsiteX1" fmla="*/ 6867729 w 6867729"/>
                <a:gd name="connsiteY1" fmla="*/ 0 h 6877455"/>
                <a:gd name="connsiteX2" fmla="*/ 5496129 w 6867729"/>
                <a:gd name="connsiteY2" fmla="*/ 6877455 h 6877455"/>
                <a:gd name="connsiteX3" fmla="*/ 2 w 6867729"/>
                <a:gd name="connsiteY3" fmla="*/ 6877455 h 6877455"/>
                <a:gd name="connsiteX4" fmla="*/ 4632319 w 6867729"/>
                <a:gd name="connsiteY4" fmla="*/ 0 h 6877455"/>
                <a:gd name="connsiteX0" fmla="*/ 0 w 2235410"/>
                <a:gd name="connsiteY0" fmla="*/ 0 h 6877455"/>
                <a:gd name="connsiteX1" fmla="*/ 2235410 w 2235410"/>
                <a:gd name="connsiteY1" fmla="*/ 0 h 6877455"/>
                <a:gd name="connsiteX2" fmla="*/ 863810 w 2235410"/>
                <a:gd name="connsiteY2" fmla="*/ 6877455 h 6877455"/>
                <a:gd name="connsiteX3" fmla="*/ 35094 w 2235410"/>
                <a:gd name="connsiteY3" fmla="*/ 6864719 h 6877455"/>
                <a:gd name="connsiteX4" fmla="*/ 0 w 2235410"/>
                <a:gd name="connsiteY4" fmla="*/ 0 h 6877455"/>
                <a:gd name="connsiteX0" fmla="*/ 194 w 2235604"/>
                <a:gd name="connsiteY0" fmla="*/ 0 h 6877455"/>
                <a:gd name="connsiteX1" fmla="*/ 2235604 w 2235604"/>
                <a:gd name="connsiteY1" fmla="*/ 0 h 6877455"/>
                <a:gd name="connsiteX2" fmla="*/ 864004 w 2235604"/>
                <a:gd name="connsiteY2" fmla="*/ 6877455 h 6877455"/>
                <a:gd name="connsiteX3" fmla="*/ 35288 w 2235604"/>
                <a:gd name="connsiteY3" fmla="*/ 6864719 h 6877455"/>
                <a:gd name="connsiteX4" fmla="*/ 194 w 2235604"/>
                <a:gd name="connsiteY4" fmla="*/ 0 h 6877455"/>
                <a:gd name="connsiteX0" fmla="*/ 295 w 2223022"/>
                <a:gd name="connsiteY0" fmla="*/ 3184 h 6877455"/>
                <a:gd name="connsiteX1" fmla="*/ 2223022 w 2223022"/>
                <a:gd name="connsiteY1" fmla="*/ 0 h 6877455"/>
                <a:gd name="connsiteX2" fmla="*/ 851422 w 2223022"/>
                <a:gd name="connsiteY2" fmla="*/ 6877455 h 6877455"/>
                <a:gd name="connsiteX3" fmla="*/ 22706 w 2223022"/>
                <a:gd name="connsiteY3" fmla="*/ 6864719 h 6877455"/>
                <a:gd name="connsiteX4" fmla="*/ 295 w 2223022"/>
                <a:gd name="connsiteY4" fmla="*/ 3184 h 6877455"/>
                <a:gd name="connsiteX0" fmla="*/ 9965 w 2232692"/>
                <a:gd name="connsiteY0" fmla="*/ 3184 h 6877455"/>
                <a:gd name="connsiteX1" fmla="*/ 2232692 w 2232692"/>
                <a:gd name="connsiteY1" fmla="*/ 0 h 6877455"/>
                <a:gd name="connsiteX2" fmla="*/ 861092 w 2232692"/>
                <a:gd name="connsiteY2" fmla="*/ 6877455 h 6877455"/>
                <a:gd name="connsiteX3" fmla="*/ 668 w 2232692"/>
                <a:gd name="connsiteY3" fmla="*/ 6877455 h 6877455"/>
                <a:gd name="connsiteX4" fmla="*/ 9965 w 2232692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025" h="6877455">
                  <a:moveTo>
                    <a:pt x="9298" y="3184"/>
                  </a:moveTo>
                  <a:lnTo>
                    <a:pt x="2232025" y="0"/>
                  </a:lnTo>
                  <a:lnTo>
                    <a:pt x="860425" y="6877455"/>
                  </a:lnTo>
                  <a:lnTo>
                    <a:pt x="1" y="6877455"/>
                  </a:lnTo>
                  <a:cubicBezTo>
                    <a:pt x="-66" y="6877428"/>
                    <a:pt x="6199" y="3212"/>
                    <a:pt x="9298" y="31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78FDEFC-3A43-8A64-7345-BCCE9E2A1F4C}"/>
                </a:ext>
              </a:extLst>
            </p:cNvPr>
            <p:cNvSpPr/>
            <p:nvPr userDrawn="1"/>
          </p:nvSpPr>
          <p:spPr>
            <a:xfrm>
              <a:off x="5365975" y="0"/>
              <a:ext cx="2212803" cy="6857999"/>
            </a:xfrm>
            <a:custGeom>
              <a:avLst/>
              <a:gdLst>
                <a:gd name="connsiteX0" fmla="*/ 2218267 w 2218267"/>
                <a:gd name="connsiteY0" fmla="*/ 0 h 6874933"/>
                <a:gd name="connsiteX1" fmla="*/ 965200 w 2218267"/>
                <a:gd name="connsiteY1" fmla="*/ 0 h 6874933"/>
                <a:gd name="connsiteX2" fmla="*/ 0 w 2218267"/>
                <a:gd name="connsiteY2" fmla="*/ 6874933 h 6874933"/>
                <a:gd name="connsiteX3" fmla="*/ 313267 w 2218267"/>
                <a:gd name="connsiteY3" fmla="*/ 6874933 h 6874933"/>
                <a:gd name="connsiteX4" fmla="*/ 2218267 w 2218267"/>
                <a:gd name="connsiteY4" fmla="*/ 0 h 687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267" h="6874933">
                  <a:moveTo>
                    <a:pt x="2218267" y="0"/>
                  </a:moveTo>
                  <a:lnTo>
                    <a:pt x="965200" y="0"/>
                  </a:lnTo>
                  <a:lnTo>
                    <a:pt x="0" y="6874933"/>
                  </a:lnTo>
                  <a:lnTo>
                    <a:pt x="313267" y="6874933"/>
                  </a:lnTo>
                  <a:lnTo>
                    <a:pt x="2218267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A5A664-A66A-8D7F-BB68-8D5489196A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949" y="4774521"/>
            <a:ext cx="3168377" cy="253558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SECTOR TITLE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90E53F-BDC6-95BA-6B61-1B40C2BD3319}"/>
              </a:ext>
            </a:extLst>
          </p:cNvPr>
          <p:cNvSpPr/>
          <p:nvPr userDrawn="1"/>
        </p:nvSpPr>
        <p:spPr>
          <a:xfrm>
            <a:off x="1641032" y="5368748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693B44-2995-D1A1-6DB4-A79653A756CD}"/>
              </a:ext>
            </a:extLst>
          </p:cNvPr>
          <p:cNvSpPr/>
          <p:nvPr userDrawn="1"/>
        </p:nvSpPr>
        <p:spPr>
          <a:xfrm>
            <a:off x="1641032" y="4296486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5E2257-6934-8B82-75DB-E1BE810D9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065943"/>
            <a:ext cx="1993900" cy="1573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DOCUMENT NUMBER</a:t>
            </a:r>
          </a:p>
        </p:txBody>
      </p:sp>
    </p:spTree>
    <p:extLst>
      <p:ext uri="{BB962C8B-B14F-4D97-AF65-F5344CB8AC3E}">
        <p14:creationId xmlns:p14="http://schemas.microsoft.com/office/powerpoint/2010/main" val="387047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680">
          <p15:clr>
            <a:srgbClr val="FBAE40"/>
          </p15:clr>
        </p15:guide>
        <p15:guide id="5" pos="102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ontent |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26E11-3549-4512-F5AC-EF62A847C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260475"/>
            <a:ext cx="11039474" cy="491172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D509ED-CCA8-AC9F-81EE-D35720CD9DDA}"/>
              </a:ext>
            </a:extLst>
          </p:cNvPr>
          <p:cNvSpPr/>
          <p:nvPr userDrawn="1"/>
        </p:nvSpPr>
        <p:spPr>
          <a:xfrm>
            <a:off x="0" y="0"/>
            <a:ext cx="142875" cy="13716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71B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C31A9-7E4B-E8BA-4A9C-D8DF065EC41A}"/>
              </a:ext>
            </a:extLst>
          </p:cNvPr>
          <p:cNvSpPr/>
          <p:nvPr userDrawn="1"/>
        </p:nvSpPr>
        <p:spPr>
          <a:xfrm>
            <a:off x="0" y="1371600"/>
            <a:ext cx="142875" cy="1371600"/>
          </a:xfrm>
          <a:prstGeom prst="rect">
            <a:avLst/>
          </a:prstGeom>
          <a:solidFill>
            <a:srgbClr val="009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71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1279DE-24DF-BD03-020B-7257291A66A1}"/>
              </a:ext>
            </a:extLst>
          </p:cNvPr>
          <p:cNvSpPr/>
          <p:nvPr userDrawn="1"/>
        </p:nvSpPr>
        <p:spPr>
          <a:xfrm>
            <a:off x="0" y="2743200"/>
            <a:ext cx="142875" cy="1371600"/>
          </a:xfrm>
          <a:prstGeom prst="rect">
            <a:avLst/>
          </a:prstGeom>
          <a:solidFill>
            <a:srgbClr val="19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FDDE6-63B9-9119-7644-097CE1C6C38A}"/>
              </a:ext>
            </a:extLst>
          </p:cNvPr>
          <p:cNvSpPr/>
          <p:nvPr userDrawn="1"/>
        </p:nvSpPr>
        <p:spPr>
          <a:xfrm>
            <a:off x="0" y="4114800"/>
            <a:ext cx="142875" cy="1371600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4067EE-4648-E327-E3A6-F6FBB7BB2861}"/>
              </a:ext>
            </a:extLst>
          </p:cNvPr>
          <p:cNvSpPr/>
          <p:nvPr userDrawn="1"/>
        </p:nvSpPr>
        <p:spPr>
          <a:xfrm>
            <a:off x="0" y="5486400"/>
            <a:ext cx="142875" cy="1371600"/>
          </a:xfrm>
          <a:prstGeom prst="rect">
            <a:avLst/>
          </a:prstGeom>
          <a:solidFill>
            <a:srgbClr val="11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59CF97-6806-B56B-CA01-F236B2E145D6}"/>
              </a:ext>
            </a:extLst>
          </p:cNvPr>
          <p:cNvSpPr/>
          <p:nvPr userDrawn="1"/>
        </p:nvSpPr>
        <p:spPr>
          <a:xfrm>
            <a:off x="647700" y="938725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CD738DD-C32D-1B0D-2A71-7250ADE6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5" y="392975"/>
            <a:ext cx="9044912" cy="360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B7B24F07-D7E4-CADF-B9A5-775770F8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TADEK LIMITED  |</a:t>
            </a:r>
            <a:endParaRPr lang="en-US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73F0E1B6-4283-108B-AA39-654AD648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DOCUMENT NUMBER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0416E735-6D45-A34F-6109-3F9A1717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BE04-D035-2446-B06D-A042467B6A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89A713F-7D1F-73D2-9728-93C73ECDA35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1427" y="308855"/>
            <a:ext cx="9025310" cy="832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ACCF76B-3D19-250C-3259-7DA2A67B02D2}"/>
              </a:ext>
            </a:extLst>
          </p:cNvPr>
          <p:cNvSpPr/>
          <p:nvPr userDrawn="1"/>
        </p:nvSpPr>
        <p:spPr>
          <a:xfrm>
            <a:off x="11543174" y="938725"/>
            <a:ext cx="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34328A-9019-C5CD-8898-6E0A7DDEEF03}"/>
              </a:ext>
            </a:extLst>
          </p:cNvPr>
          <p:cNvSpPr/>
          <p:nvPr userDrawn="1"/>
        </p:nvSpPr>
        <p:spPr>
          <a:xfrm>
            <a:off x="647700" y="6461125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44C821-26A6-CA54-E6F2-AF7EDC7387D5}"/>
              </a:ext>
            </a:extLst>
          </p:cNvPr>
          <p:cNvSpPr/>
          <p:nvPr userDrawn="1"/>
        </p:nvSpPr>
        <p:spPr>
          <a:xfrm>
            <a:off x="11543174" y="6462713"/>
            <a:ext cx="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360554B-5451-C6B7-00BE-C28579A40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001" y="304080"/>
            <a:ext cx="1315174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1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ontent |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55801-2694-48CB-C719-97DE30C87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2" y="1260475"/>
            <a:ext cx="5446800" cy="491172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C3EF0-92A8-E26E-37C4-69E796FE7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374" y="1260475"/>
            <a:ext cx="5446800" cy="491172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0B505-B69B-7736-251F-04524169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6498000"/>
            <a:ext cx="4692926" cy="36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TADEK LIMITED  |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25B1F-382A-CBE4-0010-2E1B2AE5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8000"/>
            <a:ext cx="4114800" cy="36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DOCUMENT NUMBER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BA461-45D1-A0AE-1DCA-D14CED154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950" y="6498000"/>
            <a:ext cx="276224" cy="360000"/>
          </a:xfrm>
          <a:prstGeom prst="rect">
            <a:avLst/>
          </a:prstGeom>
        </p:spPr>
        <p:txBody>
          <a:bodyPr/>
          <a:lstStyle/>
          <a:p>
            <a:fld id="{5A19BE04-D035-2446-B06D-A042467B6A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170134-DBB4-5AD6-994F-57E95B53F757}"/>
              </a:ext>
            </a:extLst>
          </p:cNvPr>
          <p:cNvSpPr/>
          <p:nvPr userDrawn="1"/>
        </p:nvSpPr>
        <p:spPr>
          <a:xfrm>
            <a:off x="0" y="0"/>
            <a:ext cx="142875" cy="13716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71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D94F9-CEE4-5F47-472C-A80420C3CE4D}"/>
              </a:ext>
            </a:extLst>
          </p:cNvPr>
          <p:cNvSpPr/>
          <p:nvPr userDrawn="1"/>
        </p:nvSpPr>
        <p:spPr>
          <a:xfrm>
            <a:off x="0" y="1371600"/>
            <a:ext cx="142875" cy="1371600"/>
          </a:xfrm>
          <a:prstGeom prst="rect">
            <a:avLst/>
          </a:prstGeom>
          <a:solidFill>
            <a:srgbClr val="009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71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943505-6F1E-984A-6A3D-7FB0BB84C557}"/>
              </a:ext>
            </a:extLst>
          </p:cNvPr>
          <p:cNvSpPr/>
          <p:nvPr userDrawn="1"/>
        </p:nvSpPr>
        <p:spPr>
          <a:xfrm>
            <a:off x="0" y="2743200"/>
            <a:ext cx="142875" cy="1371600"/>
          </a:xfrm>
          <a:prstGeom prst="rect">
            <a:avLst/>
          </a:prstGeom>
          <a:solidFill>
            <a:srgbClr val="19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BFE0EC-A936-A3AE-7E3F-8018014608C9}"/>
              </a:ext>
            </a:extLst>
          </p:cNvPr>
          <p:cNvSpPr/>
          <p:nvPr userDrawn="1"/>
        </p:nvSpPr>
        <p:spPr>
          <a:xfrm>
            <a:off x="0" y="4114800"/>
            <a:ext cx="142875" cy="1371600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6DCD0F-3BA4-B2E5-59F9-131A2D06F0F3}"/>
              </a:ext>
            </a:extLst>
          </p:cNvPr>
          <p:cNvSpPr/>
          <p:nvPr userDrawn="1"/>
        </p:nvSpPr>
        <p:spPr>
          <a:xfrm>
            <a:off x="0" y="5486400"/>
            <a:ext cx="142875" cy="1371600"/>
          </a:xfrm>
          <a:prstGeom prst="rect">
            <a:avLst/>
          </a:prstGeom>
          <a:solidFill>
            <a:srgbClr val="11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4" name="Title 22">
            <a:extLst>
              <a:ext uri="{FF2B5EF4-FFF2-40B4-BE49-F238E27FC236}">
                <a16:creationId xmlns:a16="http://schemas.microsoft.com/office/drawing/2014/main" id="{4321D724-3769-00A4-2D2D-329A79F1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5" y="392975"/>
            <a:ext cx="9044912" cy="360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1754D6F-51AD-956D-1711-B0E40B8DE32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1427" y="308855"/>
            <a:ext cx="9025310" cy="832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0F9BC7-1CCB-02AA-C438-9927281A5EA4}"/>
              </a:ext>
            </a:extLst>
          </p:cNvPr>
          <p:cNvSpPr/>
          <p:nvPr userDrawn="1"/>
        </p:nvSpPr>
        <p:spPr>
          <a:xfrm>
            <a:off x="647700" y="938725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6E97D4-74DC-AFB6-F250-D1076763A9C2}"/>
              </a:ext>
            </a:extLst>
          </p:cNvPr>
          <p:cNvSpPr/>
          <p:nvPr userDrawn="1"/>
        </p:nvSpPr>
        <p:spPr>
          <a:xfrm>
            <a:off x="11543174" y="938725"/>
            <a:ext cx="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68B9A7-F33D-716F-BAFC-7B8A253C4104}"/>
              </a:ext>
            </a:extLst>
          </p:cNvPr>
          <p:cNvSpPr/>
          <p:nvPr userDrawn="1"/>
        </p:nvSpPr>
        <p:spPr>
          <a:xfrm>
            <a:off x="647700" y="6461125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52204A-D3DD-8B63-55BD-A766F78A8C88}"/>
              </a:ext>
            </a:extLst>
          </p:cNvPr>
          <p:cNvSpPr/>
          <p:nvPr userDrawn="1"/>
        </p:nvSpPr>
        <p:spPr>
          <a:xfrm>
            <a:off x="11543174" y="6462713"/>
            <a:ext cx="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39FC73F-A4CA-A67C-F35D-2871DB5BC5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001" y="304080"/>
            <a:ext cx="1315174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11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ontent |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55801-2694-48CB-C719-97DE30C87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2" y="1260475"/>
            <a:ext cx="3582000" cy="491172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C3EF0-92A8-E26E-37C4-69E796FE7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1260475"/>
            <a:ext cx="3582000" cy="491172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0B505-B69B-7736-251F-04524169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6498000"/>
            <a:ext cx="4692926" cy="36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TADEK LIMITED  |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25B1F-382A-CBE4-0010-2E1B2AE5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8000"/>
            <a:ext cx="4114800" cy="36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DOCUMENT NUMBER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BA461-45D1-A0AE-1DCA-D14CED154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950" y="6498000"/>
            <a:ext cx="276224" cy="360000"/>
          </a:xfrm>
          <a:prstGeom prst="rect">
            <a:avLst/>
          </a:prstGeom>
        </p:spPr>
        <p:txBody>
          <a:bodyPr/>
          <a:lstStyle/>
          <a:p>
            <a:fld id="{5A19BE04-D035-2446-B06D-A042467B6A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170134-DBB4-5AD6-994F-57E95B53F757}"/>
              </a:ext>
            </a:extLst>
          </p:cNvPr>
          <p:cNvSpPr/>
          <p:nvPr userDrawn="1"/>
        </p:nvSpPr>
        <p:spPr>
          <a:xfrm>
            <a:off x="0" y="0"/>
            <a:ext cx="142875" cy="13716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71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D94F9-CEE4-5F47-472C-A80420C3CE4D}"/>
              </a:ext>
            </a:extLst>
          </p:cNvPr>
          <p:cNvSpPr/>
          <p:nvPr userDrawn="1"/>
        </p:nvSpPr>
        <p:spPr>
          <a:xfrm>
            <a:off x="0" y="1371600"/>
            <a:ext cx="142875" cy="1371600"/>
          </a:xfrm>
          <a:prstGeom prst="rect">
            <a:avLst/>
          </a:prstGeom>
          <a:solidFill>
            <a:srgbClr val="009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71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943505-6F1E-984A-6A3D-7FB0BB84C557}"/>
              </a:ext>
            </a:extLst>
          </p:cNvPr>
          <p:cNvSpPr/>
          <p:nvPr userDrawn="1"/>
        </p:nvSpPr>
        <p:spPr>
          <a:xfrm>
            <a:off x="0" y="2743200"/>
            <a:ext cx="142875" cy="1371600"/>
          </a:xfrm>
          <a:prstGeom prst="rect">
            <a:avLst/>
          </a:prstGeom>
          <a:solidFill>
            <a:srgbClr val="19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BFE0EC-A936-A3AE-7E3F-8018014608C9}"/>
              </a:ext>
            </a:extLst>
          </p:cNvPr>
          <p:cNvSpPr/>
          <p:nvPr userDrawn="1"/>
        </p:nvSpPr>
        <p:spPr>
          <a:xfrm>
            <a:off x="0" y="4114800"/>
            <a:ext cx="142875" cy="1371600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6DCD0F-3BA4-B2E5-59F9-131A2D06F0F3}"/>
              </a:ext>
            </a:extLst>
          </p:cNvPr>
          <p:cNvSpPr/>
          <p:nvPr userDrawn="1"/>
        </p:nvSpPr>
        <p:spPr>
          <a:xfrm>
            <a:off x="0" y="5486400"/>
            <a:ext cx="142875" cy="1371600"/>
          </a:xfrm>
          <a:prstGeom prst="rect">
            <a:avLst/>
          </a:prstGeom>
          <a:solidFill>
            <a:srgbClr val="11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14" name="Title 22">
            <a:extLst>
              <a:ext uri="{FF2B5EF4-FFF2-40B4-BE49-F238E27FC236}">
                <a16:creationId xmlns:a16="http://schemas.microsoft.com/office/drawing/2014/main" id="{4321D724-3769-00A4-2D2D-329A79F1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5" y="392975"/>
            <a:ext cx="9044912" cy="360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1754D6F-51AD-956D-1711-B0E40B8DE32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1427" y="308855"/>
            <a:ext cx="9025310" cy="832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0876C75-DF69-AE90-F41D-7EB14C83433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15298" y="1260475"/>
            <a:ext cx="3571876" cy="491172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48F5D5-F6B7-0D8D-EBC0-6B158C130810}"/>
              </a:ext>
            </a:extLst>
          </p:cNvPr>
          <p:cNvSpPr/>
          <p:nvPr userDrawn="1"/>
        </p:nvSpPr>
        <p:spPr>
          <a:xfrm>
            <a:off x="647700" y="938725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6DE1F4-7680-542A-E005-8CEB72A38AC0}"/>
              </a:ext>
            </a:extLst>
          </p:cNvPr>
          <p:cNvSpPr/>
          <p:nvPr userDrawn="1"/>
        </p:nvSpPr>
        <p:spPr>
          <a:xfrm>
            <a:off x="11543174" y="938725"/>
            <a:ext cx="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BC5D29-942B-D09A-AB26-8186585DD4E8}"/>
              </a:ext>
            </a:extLst>
          </p:cNvPr>
          <p:cNvSpPr/>
          <p:nvPr userDrawn="1"/>
        </p:nvSpPr>
        <p:spPr>
          <a:xfrm>
            <a:off x="647700" y="6461125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6F48BB-21F4-EEFC-4A90-6906622FD3BC}"/>
              </a:ext>
            </a:extLst>
          </p:cNvPr>
          <p:cNvSpPr/>
          <p:nvPr userDrawn="1"/>
        </p:nvSpPr>
        <p:spPr>
          <a:xfrm>
            <a:off x="11543174" y="6462713"/>
            <a:ext cx="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822FB0CC-5DC0-6FBB-6F30-0A52530DB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001" y="304080"/>
            <a:ext cx="1315174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45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56" userDrawn="1">
          <p15:clr>
            <a:srgbClr val="FBAE40"/>
          </p15:clr>
        </p15:guide>
        <p15:guide id="2" pos="5012" userDrawn="1">
          <p15:clr>
            <a:srgbClr val="FBAE40"/>
          </p15:clr>
        </p15:guide>
        <p15:guide id="3" pos="2666" userDrawn="1">
          <p15:clr>
            <a:srgbClr val="FBAE40"/>
          </p15:clr>
        </p15:guide>
        <p15:guide id="4" pos="51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07CD62-B07B-085B-C5AC-C51526FF41C0}"/>
              </a:ext>
            </a:extLst>
          </p:cNvPr>
          <p:cNvSpPr/>
          <p:nvPr userDrawn="1"/>
        </p:nvSpPr>
        <p:spPr>
          <a:xfrm>
            <a:off x="0" y="0"/>
            <a:ext cx="142875" cy="13716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71B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D3E49-23F1-63AE-AFE0-09354AA9F513}"/>
              </a:ext>
            </a:extLst>
          </p:cNvPr>
          <p:cNvSpPr/>
          <p:nvPr userDrawn="1"/>
        </p:nvSpPr>
        <p:spPr>
          <a:xfrm>
            <a:off x="0" y="1371600"/>
            <a:ext cx="142875" cy="1371600"/>
          </a:xfrm>
          <a:prstGeom prst="rect">
            <a:avLst/>
          </a:prstGeom>
          <a:solidFill>
            <a:srgbClr val="009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B71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330020-4D48-11E3-05F5-B4E1C2B3E514}"/>
              </a:ext>
            </a:extLst>
          </p:cNvPr>
          <p:cNvSpPr/>
          <p:nvPr userDrawn="1"/>
        </p:nvSpPr>
        <p:spPr>
          <a:xfrm>
            <a:off x="0" y="2743200"/>
            <a:ext cx="142875" cy="1371600"/>
          </a:xfrm>
          <a:prstGeom prst="rect">
            <a:avLst/>
          </a:prstGeom>
          <a:solidFill>
            <a:srgbClr val="19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458E88-48C0-7B00-5598-F30359A816E9}"/>
              </a:ext>
            </a:extLst>
          </p:cNvPr>
          <p:cNvSpPr/>
          <p:nvPr userDrawn="1"/>
        </p:nvSpPr>
        <p:spPr>
          <a:xfrm>
            <a:off x="0" y="4114800"/>
            <a:ext cx="142875" cy="1371600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C1677E-00EE-98F9-7A95-036EDBB5CB86}"/>
              </a:ext>
            </a:extLst>
          </p:cNvPr>
          <p:cNvSpPr/>
          <p:nvPr userDrawn="1"/>
        </p:nvSpPr>
        <p:spPr>
          <a:xfrm>
            <a:off x="0" y="5486400"/>
            <a:ext cx="142875" cy="1371600"/>
          </a:xfrm>
          <a:prstGeom prst="rect">
            <a:avLst/>
          </a:prstGeom>
          <a:solidFill>
            <a:srgbClr val="11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F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9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0B0873B6-7A02-31E2-E89F-2BDA6CABB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71" y="1"/>
            <a:ext cx="66838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1EA5B6-D900-4079-6C43-04970E2B20B8}"/>
              </a:ext>
            </a:extLst>
          </p:cNvPr>
          <p:cNvSpPr/>
          <p:nvPr userDrawn="1"/>
        </p:nvSpPr>
        <p:spPr>
          <a:xfrm>
            <a:off x="0" y="0"/>
            <a:ext cx="50945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47BA08-1001-9768-DB80-8BF072B4599D}"/>
              </a:ext>
            </a:extLst>
          </p:cNvPr>
          <p:cNvGrpSpPr/>
          <p:nvPr userDrawn="1"/>
        </p:nvGrpSpPr>
        <p:grpSpPr>
          <a:xfrm>
            <a:off x="4651591" y="0"/>
            <a:ext cx="2927187" cy="6858083"/>
            <a:chOff x="4651591" y="0"/>
            <a:chExt cx="2927187" cy="685808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EC1BAA-A925-2B8A-189C-07B1F187FA4C}"/>
                </a:ext>
              </a:extLst>
            </p:cNvPr>
            <p:cNvSpPr/>
            <p:nvPr userDrawn="1"/>
          </p:nvSpPr>
          <p:spPr>
            <a:xfrm>
              <a:off x="4651591" y="0"/>
              <a:ext cx="2231333" cy="6858083"/>
            </a:xfrm>
            <a:custGeom>
              <a:avLst/>
              <a:gdLst>
                <a:gd name="connsiteX0" fmla="*/ 0 w 6877455"/>
                <a:gd name="connsiteY0" fmla="*/ 0 h 6877455"/>
                <a:gd name="connsiteX1" fmla="*/ 6877455 w 6877455"/>
                <a:gd name="connsiteY1" fmla="*/ 0 h 6877455"/>
                <a:gd name="connsiteX2" fmla="*/ 5505855 w 6877455"/>
                <a:gd name="connsiteY2" fmla="*/ 6877455 h 6877455"/>
                <a:gd name="connsiteX3" fmla="*/ 9728 w 6877455"/>
                <a:gd name="connsiteY3" fmla="*/ 6877455 h 6877455"/>
                <a:gd name="connsiteX4" fmla="*/ 0 w 6877455"/>
                <a:gd name="connsiteY4" fmla="*/ 0 h 6877455"/>
                <a:gd name="connsiteX0" fmla="*/ 4632319 w 6867729"/>
                <a:gd name="connsiteY0" fmla="*/ 0 h 6877455"/>
                <a:gd name="connsiteX1" fmla="*/ 6867729 w 6867729"/>
                <a:gd name="connsiteY1" fmla="*/ 0 h 6877455"/>
                <a:gd name="connsiteX2" fmla="*/ 5496129 w 6867729"/>
                <a:gd name="connsiteY2" fmla="*/ 6877455 h 6877455"/>
                <a:gd name="connsiteX3" fmla="*/ 2 w 6867729"/>
                <a:gd name="connsiteY3" fmla="*/ 6877455 h 6877455"/>
                <a:gd name="connsiteX4" fmla="*/ 4632319 w 6867729"/>
                <a:gd name="connsiteY4" fmla="*/ 0 h 6877455"/>
                <a:gd name="connsiteX0" fmla="*/ 0 w 2235410"/>
                <a:gd name="connsiteY0" fmla="*/ 0 h 6877455"/>
                <a:gd name="connsiteX1" fmla="*/ 2235410 w 2235410"/>
                <a:gd name="connsiteY1" fmla="*/ 0 h 6877455"/>
                <a:gd name="connsiteX2" fmla="*/ 863810 w 2235410"/>
                <a:gd name="connsiteY2" fmla="*/ 6877455 h 6877455"/>
                <a:gd name="connsiteX3" fmla="*/ 35094 w 2235410"/>
                <a:gd name="connsiteY3" fmla="*/ 6864719 h 6877455"/>
                <a:gd name="connsiteX4" fmla="*/ 0 w 2235410"/>
                <a:gd name="connsiteY4" fmla="*/ 0 h 6877455"/>
                <a:gd name="connsiteX0" fmla="*/ 194 w 2235604"/>
                <a:gd name="connsiteY0" fmla="*/ 0 h 6877455"/>
                <a:gd name="connsiteX1" fmla="*/ 2235604 w 2235604"/>
                <a:gd name="connsiteY1" fmla="*/ 0 h 6877455"/>
                <a:gd name="connsiteX2" fmla="*/ 864004 w 2235604"/>
                <a:gd name="connsiteY2" fmla="*/ 6877455 h 6877455"/>
                <a:gd name="connsiteX3" fmla="*/ 35288 w 2235604"/>
                <a:gd name="connsiteY3" fmla="*/ 6864719 h 6877455"/>
                <a:gd name="connsiteX4" fmla="*/ 194 w 2235604"/>
                <a:gd name="connsiteY4" fmla="*/ 0 h 6877455"/>
                <a:gd name="connsiteX0" fmla="*/ 295 w 2223022"/>
                <a:gd name="connsiteY0" fmla="*/ 3184 h 6877455"/>
                <a:gd name="connsiteX1" fmla="*/ 2223022 w 2223022"/>
                <a:gd name="connsiteY1" fmla="*/ 0 h 6877455"/>
                <a:gd name="connsiteX2" fmla="*/ 851422 w 2223022"/>
                <a:gd name="connsiteY2" fmla="*/ 6877455 h 6877455"/>
                <a:gd name="connsiteX3" fmla="*/ 22706 w 2223022"/>
                <a:gd name="connsiteY3" fmla="*/ 6864719 h 6877455"/>
                <a:gd name="connsiteX4" fmla="*/ 295 w 2223022"/>
                <a:gd name="connsiteY4" fmla="*/ 3184 h 6877455"/>
                <a:gd name="connsiteX0" fmla="*/ 9965 w 2232692"/>
                <a:gd name="connsiteY0" fmla="*/ 3184 h 6877455"/>
                <a:gd name="connsiteX1" fmla="*/ 2232692 w 2232692"/>
                <a:gd name="connsiteY1" fmla="*/ 0 h 6877455"/>
                <a:gd name="connsiteX2" fmla="*/ 861092 w 2232692"/>
                <a:gd name="connsiteY2" fmla="*/ 6877455 h 6877455"/>
                <a:gd name="connsiteX3" fmla="*/ 668 w 2232692"/>
                <a:gd name="connsiteY3" fmla="*/ 6877455 h 6877455"/>
                <a:gd name="connsiteX4" fmla="*/ 9965 w 2232692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  <a:gd name="connsiteX0" fmla="*/ 9298 w 2232025"/>
                <a:gd name="connsiteY0" fmla="*/ 3184 h 6877455"/>
                <a:gd name="connsiteX1" fmla="*/ 2232025 w 2232025"/>
                <a:gd name="connsiteY1" fmla="*/ 0 h 6877455"/>
                <a:gd name="connsiteX2" fmla="*/ 860425 w 2232025"/>
                <a:gd name="connsiteY2" fmla="*/ 6877455 h 6877455"/>
                <a:gd name="connsiteX3" fmla="*/ 1 w 2232025"/>
                <a:gd name="connsiteY3" fmla="*/ 6877455 h 6877455"/>
                <a:gd name="connsiteX4" fmla="*/ 9298 w 2232025"/>
                <a:gd name="connsiteY4" fmla="*/ 3184 h 687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025" h="6877455">
                  <a:moveTo>
                    <a:pt x="9298" y="3184"/>
                  </a:moveTo>
                  <a:lnTo>
                    <a:pt x="2232025" y="0"/>
                  </a:lnTo>
                  <a:lnTo>
                    <a:pt x="860425" y="6877455"/>
                  </a:lnTo>
                  <a:lnTo>
                    <a:pt x="1" y="6877455"/>
                  </a:lnTo>
                  <a:cubicBezTo>
                    <a:pt x="-66" y="6877428"/>
                    <a:pt x="6199" y="3212"/>
                    <a:pt x="9298" y="3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799EE86-2B36-5F65-9F86-F1AF9E782556}"/>
                </a:ext>
              </a:extLst>
            </p:cNvPr>
            <p:cNvSpPr/>
            <p:nvPr userDrawn="1"/>
          </p:nvSpPr>
          <p:spPr>
            <a:xfrm>
              <a:off x="5365975" y="0"/>
              <a:ext cx="2212803" cy="6857999"/>
            </a:xfrm>
            <a:custGeom>
              <a:avLst/>
              <a:gdLst>
                <a:gd name="connsiteX0" fmla="*/ 2218267 w 2218267"/>
                <a:gd name="connsiteY0" fmla="*/ 0 h 6874933"/>
                <a:gd name="connsiteX1" fmla="*/ 965200 w 2218267"/>
                <a:gd name="connsiteY1" fmla="*/ 0 h 6874933"/>
                <a:gd name="connsiteX2" fmla="*/ 0 w 2218267"/>
                <a:gd name="connsiteY2" fmla="*/ 6874933 h 6874933"/>
                <a:gd name="connsiteX3" fmla="*/ 313267 w 2218267"/>
                <a:gd name="connsiteY3" fmla="*/ 6874933 h 6874933"/>
                <a:gd name="connsiteX4" fmla="*/ 2218267 w 2218267"/>
                <a:gd name="connsiteY4" fmla="*/ 0 h 687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267" h="6874933">
                  <a:moveTo>
                    <a:pt x="2218267" y="0"/>
                  </a:moveTo>
                  <a:lnTo>
                    <a:pt x="965200" y="0"/>
                  </a:lnTo>
                  <a:lnTo>
                    <a:pt x="0" y="6874933"/>
                  </a:lnTo>
                  <a:lnTo>
                    <a:pt x="313267" y="6874933"/>
                  </a:lnTo>
                  <a:lnTo>
                    <a:pt x="2218267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7ECA3C7-0329-F519-0764-CBCF766CE6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2359382"/>
            <a:ext cx="2692463" cy="8061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189654-30C0-AA58-DC29-B0AB2409BED0}"/>
              </a:ext>
            </a:extLst>
          </p:cNvPr>
          <p:cNvSpPr/>
          <p:nvPr userDrawn="1"/>
        </p:nvSpPr>
        <p:spPr>
          <a:xfrm>
            <a:off x="1641032" y="5368748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2F1365-8C33-9478-50FF-AD88C69AEF0B}"/>
              </a:ext>
            </a:extLst>
          </p:cNvPr>
          <p:cNvSpPr/>
          <p:nvPr userDrawn="1"/>
        </p:nvSpPr>
        <p:spPr>
          <a:xfrm>
            <a:off x="1641032" y="3505150"/>
            <a:ext cx="43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9ABDB0F-394D-E1C9-65AB-C91CC9569381}"/>
              </a:ext>
            </a:extLst>
          </p:cNvPr>
          <p:cNvSpPr txBox="1">
            <a:spLocks/>
          </p:cNvSpPr>
          <p:nvPr userDrawn="1"/>
        </p:nvSpPr>
        <p:spPr>
          <a:xfrm>
            <a:off x="1638300" y="3966213"/>
            <a:ext cx="3873064" cy="5288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>
                <a:solidFill>
                  <a:srgbClr val="121B4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Naval Architects, Project Managers, Offshore &amp; Subsea Engineers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8E4AAD70-2646-0DD1-2FD4-CA007EB675A2}"/>
              </a:ext>
            </a:extLst>
          </p:cNvPr>
          <p:cNvSpPr txBox="1">
            <a:spLocks/>
          </p:cNvSpPr>
          <p:nvPr userDrawn="1"/>
        </p:nvSpPr>
        <p:spPr>
          <a:xfrm>
            <a:off x="1638299" y="4507263"/>
            <a:ext cx="3873064" cy="5288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300"/>
              </a:spcAft>
            </a:pPr>
            <a:r>
              <a:rPr lang="en-GB" sz="1000">
                <a:solidFill>
                  <a:srgbClr val="121B4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Get in touch</a:t>
            </a:r>
          </a:p>
          <a:p>
            <a:pPr algn="l">
              <a:spcBef>
                <a:spcPts val="0"/>
              </a:spcBef>
            </a:pPr>
            <a:r>
              <a:rPr lang="en-GB" sz="1000" b="0">
                <a:solidFill>
                  <a:srgbClr val="121B4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+44 (0) 1730 234 518</a:t>
            </a:r>
          </a:p>
          <a:p>
            <a:pPr algn="l">
              <a:spcBef>
                <a:spcPts val="0"/>
              </a:spcBef>
            </a:pPr>
            <a:r>
              <a:rPr lang="en-GB" sz="1000" b="0">
                <a:solidFill>
                  <a:srgbClr val="121B4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hello@tadek.co.uk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917D4B2-CFA6-9567-1E3C-01BDCF64A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065943"/>
            <a:ext cx="1993900" cy="1573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="0" i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DOCUMENT NUMBER</a:t>
            </a:r>
          </a:p>
        </p:txBody>
      </p:sp>
    </p:spTree>
    <p:extLst>
      <p:ext uri="{BB962C8B-B14F-4D97-AF65-F5344CB8AC3E}">
        <p14:creationId xmlns:p14="http://schemas.microsoft.com/office/powerpoint/2010/main" val="371012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44593-AF71-E422-F052-55667A9E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5" y="383450"/>
            <a:ext cx="10435936" cy="3796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9A8AF-1594-A6F7-E5FF-454373C20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00" y="1260475"/>
            <a:ext cx="11037974" cy="49117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869B9-4898-0B77-D224-48BD64D2C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" y="6498000"/>
            <a:ext cx="469292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="0" i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/>
              <a:t>TADEK LIMITED  |  DOCUMENT TITLE &amp; DETAILS 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E4631-78D7-F331-9F37-238D2AF78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498000"/>
            <a:ext cx="41148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 b="0" i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r"/>
            <a:r>
              <a:rPr lang="en-US"/>
              <a:t>DOCUMENT NUMBER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CE6F8-9462-0834-60F1-F9A089544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0950" y="6498000"/>
            <a:ext cx="27622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b="0" i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5A19BE04-D035-2446-B06D-A042467B6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3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75" r:id="rId4"/>
    <p:sldLayoutId id="2147483650" r:id="rId5"/>
    <p:sldLayoutId id="2147483652" r:id="rId6"/>
    <p:sldLayoutId id="2147483660" r:id="rId7"/>
    <p:sldLayoutId id="2147483661" r:id="rId8"/>
    <p:sldLayoutId id="2147483651" r:id="rId9"/>
    <p:sldLayoutId id="2147483671" r:id="rId10"/>
    <p:sldLayoutId id="2147483680" r:id="rId11"/>
    <p:sldLayoutId id="214748368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>
          <a:solidFill>
            <a:schemeClr val="accent5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System Font Regular"/>
        <a:buNone/>
        <a:tabLst/>
        <a:defRPr sz="1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System Font Regular"/>
        <a:buNone/>
        <a:tabLst/>
        <a:defRPr sz="16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System Font Regular"/>
        <a:buNone/>
        <a:tabLst/>
        <a:defRPr sz="12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System Font Regular"/>
        <a:buNone/>
        <a:tabLst/>
        <a:defRPr sz="1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System Font Regular"/>
        <a:buNone/>
        <a:tabLst/>
        <a:defRPr sz="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userDrawn="1">
          <p15:clr>
            <a:srgbClr val="F26B43"/>
          </p15:clr>
        </p15:guide>
        <p15:guide id="4" pos="90" userDrawn="1">
          <p15:clr>
            <a:srgbClr val="F26B43"/>
          </p15:clr>
        </p15:guide>
        <p15:guide id="5" pos="408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pos="7362" userDrawn="1">
          <p15:clr>
            <a:srgbClr val="F26B43"/>
          </p15:clr>
        </p15:guide>
        <p15:guide id="8" orient="horz" userDrawn="1">
          <p15:clr>
            <a:srgbClr val="F26B43"/>
          </p15:clr>
        </p15:guide>
        <p15:guide id="9" orient="horz" pos="4320" userDrawn="1">
          <p15:clr>
            <a:srgbClr val="F26B43"/>
          </p15:clr>
        </p15:guide>
        <p15:guide id="10" orient="horz" pos="182" userDrawn="1">
          <p15:clr>
            <a:srgbClr val="F26B43"/>
          </p15:clr>
        </p15:guide>
        <p15:guide id="11" orient="horz" pos="4092" userDrawn="1">
          <p15:clr>
            <a:srgbClr val="F26B43"/>
          </p15:clr>
        </p15:guide>
        <p15:guide id="12" orient="horz" pos="590" userDrawn="1">
          <p15:clr>
            <a:srgbClr val="F26B43"/>
          </p15:clr>
        </p15:guide>
        <p15:guide id="13" orient="horz" pos="614" userDrawn="1">
          <p15:clr>
            <a:srgbClr val="F26B43"/>
          </p15:clr>
        </p15:guide>
        <p15:guide id="15" orient="horz" pos="4070" userDrawn="1">
          <p15:clr>
            <a:srgbClr val="F26B43"/>
          </p15:clr>
        </p15:guide>
        <p15:guide id="16" orient="horz" pos="408" userDrawn="1">
          <p15:clr>
            <a:srgbClr val="F26B43"/>
          </p15:clr>
        </p15:guide>
        <p15:guide id="17" orient="horz" pos="794" userDrawn="1">
          <p15:clr>
            <a:srgbClr val="F26B43"/>
          </p15:clr>
        </p15:guide>
        <p15:guide id="18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8D96F-BB73-B97F-DCD1-4C8B2327A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indmill in the water&#10;&#10;AI-generated content may be incorrect.">
            <a:extLst>
              <a:ext uri="{FF2B5EF4-FFF2-40B4-BE49-F238E27FC236}">
                <a16:creationId xmlns:a16="http://schemas.microsoft.com/office/drawing/2014/main" id="{621AF9C2-660B-38F1-A40C-853E63C992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24" b="12024"/>
          <a:stretch>
            <a:fillRect/>
          </a:stretch>
        </p:blipFill>
        <p:spPr>
          <a:xfrm>
            <a:off x="101600" y="0"/>
            <a:ext cx="12090400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2421C2D-E473-992A-ABD7-8505375BA451}"/>
              </a:ext>
            </a:extLst>
          </p:cNvPr>
          <p:cNvSpPr/>
          <p:nvPr/>
        </p:nvSpPr>
        <p:spPr>
          <a:xfrm>
            <a:off x="373380" y="719469"/>
            <a:ext cx="5049012" cy="2628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B98EA-9D4F-9405-05C8-2ACBE0D2888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239000" y="6498000"/>
            <a:ext cx="4114800" cy="360000"/>
          </a:xfrm>
        </p:spPr>
        <p:txBody>
          <a:bodyPr/>
          <a:lstStyle/>
          <a:p>
            <a:pPr algn="r"/>
            <a:r>
              <a:rPr lang="en-GB" noProof="0"/>
              <a:t>DOCUMENT NUMBER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E3E2C-2568-79D1-597C-5BEFDA8B89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0950" y="6498000"/>
            <a:ext cx="276224" cy="360000"/>
          </a:xfrm>
        </p:spPr>
        <p:txBody>
          <a:bodyPr/>
          <a:lstStyle/>
          <a:p>
            <a:fld id="{5A19BE04-D035-2446-B06D-A042467B6A63}" type="slidenum">
              <a:rPr lang="en-GB" noProof="0" smtClean="0"/>
              <a:t>1</a:t>
            </a:fld>
            <a:endParaRPr lang="en-GB" noProof="0"/>
          </a:p>
        </p:txBody>
      </p:sp>
      <p:sp>
        <p:nvSpPr>
          <p:cNvPr id="14" name="Title 22">
            <a:extLst>
              <a:ext uri="{FF2B5EF4-FFF2-40B4-BE49-F238E27FC236}">
                <a16:creationId xmlns:a16="http://schemas.microsoft.com/office/drawing/2014/main" id="{1A9DC5D5-B0C5-570D-E794-33A5659C2A73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747075" y="2033583"/>
            <a:ext cx="4318701" cy="677303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GB" sz="1800" noProof="0" dirty="0"/>
              <a:t>Design and Installation of Synthetic Rope Moorings</a:t>
            </a: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31A10EF4-8267-DED1-363E-BB32145AE7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160" y="1009631"/>
            <a:ext cx="1860331" cy="55698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F78B7A-1437-DB64-5AD4-57D12F2B21BD}"/>
              </a:ext>
            </a:extLst>
          </p:cNvPr>
          <p:cNvCxnSpPr>
            <a:cxnSpLocks/>
          </p:cNvCxnSpPr>
          <p:nvPr/>
        </p:nvCxnSpPr>
        <p:spPr>
          <a:xfrm>
            <a:off x="747075" y="1856774"/>
            <a:ext cx="3974503" cy="0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B6DB07-03D5-527F-BFAD-A8AD64812554}"/>
              </a:ext>
            </a:extLst>
          </p:cNvPr>
          <p:cNvSpPr txBox="1">
            <a:spLocks/>
          </p:cNvSpPr>
          <p:nvPr/>
        </p:nvSpPr>
        <p:spPr>
          <a:xfrm>
            <a:off x="942202" y="2887694"/>
            <a:ext cx="3928445" cy="3068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System Font Regular"/>
              <a:buNone/>
              <a:tabLst/>
              <a:defRPr sz="1000" b="0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2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/>
              <a:t>Moorings and Anchor Conference &amp; Workshop</a:t>
            </a:r>
            <a:endParaRPr lang="en-GB" sz="1400" noProof="0" dirty="0"/>
          </a:p>
        </p:txBody>
      </p:sp>
    </p:spTree>
    <p:extLst>
      <p:ext uri="{BB962C8B-B14F-4D97-AF65-F5344CB8AC3E}">
        <p14:creationId xmlns:p14="http://schemas.microsoft.com/office/powerpoint/2010/main" val="3688196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9478D-7FE5-430E-A2C4-7828464D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59786A-5F35-A10C-2217-6AEA96957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060" y="1126916"/>
            <a:ext cx="4252580" cy="25851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34461A-7F41-85F1-14E1-09854A5D6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260475"/>
            <a:ext cx="7043361" cy="5204550"/>
          </a:xfrm>
        </p:spPr>
        <p:txBody>
          <a:bodyPr/>
          <a:lstStyle/>
          <a:p>
            <a:r>
              <a:rPr lang="en-GB" dirty="0"/>
              <a:t>Most existing  projects employ a hybrid mooring line design: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Top steel segment (typically chain to facilitate length adjustment)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Fibre rope segment/s (may be multiple for manufacturing and handling)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Bottom steel segment (chain or wire to connect to the anchor)</a:t>
            </a:r>
          </a:p>
          <a:p>
            <a:endParaRPr lang="en-GB" dirty="0"/>
          </a:p>
          <a:p>
            <a:r>
              <a:rPr lang="en-GB" dirty="0"/>
              <a:t>Guidance from industry standards (ABS, BV, DNV) building on past O&amp;G deep water experience aligned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Dynamic stiffness formulation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Protective cover against damage and particle ingress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Creep monitoring for re-tensioning (where applicable)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Avoidance of seabed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Potential increase in SFs (e.g. BV and ClassNK)</a:t>
            </a:r>
          </a:p>
          <a:p>
            <a:r>
              <a:rPr lang="en-GB" dirty="0"/>
              <a:t>Nylon suitability to permanent moorings still under investigation and qualification – most standards refer to polyester / HMPE as </a:t>
            </a:r>
            <a:r>
              <a:rPr lang="en-GB" dirty="0" err="1"/>
              <a:t>basecase</a:t>
            </a:r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ABB291-049E-55AE-2970-E8FFE6A79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Standards and Industry Guidance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083DC0-D960-0163-21AA-49E41CAF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NUMBER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73A3ED-C131-EF96-A856-941DBE5DEFD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D95E9EAE-EA2F-E79F-3968-D3FD09BE5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832" y="4446880"/>
            <a:ext cx="1019175" cy="1019175"/>
          </a:xfrm>
          <a:prstGeom prst="rect">
            <a:avLst/>
          </a:prstGeom>
        </p:spPr>
      </p:pic>
      <p:pic>
        <p:nvPicPr>
          <p:cNvPr id="9" name="Picture 8" descr="A logo of a company&#10;&#10;AI-generated content may be incorrect.">
            <a:extLst>
              <a:ext uri="{FF2B5EF4-FFF2-40B4-BE49-F238E27FC236}">
                <a16:creationId xmlns:a16="http://schemas.microsoft.com/office/drawing/2014/main" id="{2E63DAB2-90D9-4A31-EA33-1CA0B857C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007" y="4595829"/>
            <a:ext cx="1504950" cy="721275"/>
          </a:xfrm>
          <a:prstGeom prst="rect">
            <a:avLst/>
          </a:prstGeom>
        </p:spPr>
      </p:pic>
      <p:pic>
        <p:nvPicPr>
          <p:cNvPr id="10" name="Picture 9" descr="A blue and green striped logo&#10;&#10;AI-generated content may be incorrect.">
            <a:extLst>
              <a:ext uri="{FF2B5EF4-FFF2-40B4-BE49-F238E27FC236}">
                <a16:creationId xmlns:a16="http://schemas.microsoft.com/office/drawing/2014/main" id="{F2E91FAF-6C94-0D95-6A52-99B29C3A7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066" y="4492000"/>
            <a:ext cx="1705930" cy="9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5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AC887-0EB4-F294-493C-9D3531BB3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BC462-D812-19A6-16C7-51423AE7D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260475"/>
            <a:ext cx="5807964" cy="4911725"/>
          </a:xfrm>
        </p:spPr>
        <p:txBody>
          <a:bodyPr/>
          <a:lstStyle/>
          <a:p>
            <a:r>
              <a:rPr lang="en-GB" dirty="0"/>
              <a:t>Design of a mooring system for a Floating Wind Semisubmersible, considering water depths of 70m and 120m</a:t>
            </a:r>
          </a:p>
          <a:p>
            <a:r>
              <a:rPr lang="en-GB" dirty="0"/>
              <a:t>Main criteria: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Design life of 30 years + 2yrs for installation / decom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Mooring line loads SFs according to 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Clearances of rope sections and buoyancy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Max offsets within 40%WD</a:t>
            </a:r>
          </a:p>
          <a:p>
            <a:endParaRPr lang="en-GB" dirty="0"/>
          </a:p>
          <a:p>
            <a:r>
              <a:rPr lang="en-GB" dirty="0"/>
              <a:t>Asymmetric semisubmersible design with 3 columns, with corner WTG</a:t>
            </a:r>
          </a:p>
          <a:p>
            <a:r>
              <a:rPr lang="en-GB" dirty="0"/>
              <a:t>Mooring hang-off below the heave plates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8186D8-C6E5-3A55-FA8B-36107AC0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– Design of Synthetic Moorings for FOWT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95B60-8507-89C3-0BEF-1D38F9D38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NUMBER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CE4106-6EDE-013A-8CA0-9594212313B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 descr="A picture containing indoor, wire&#10;&#10;Description automatically generated">
            <a:extLst>
              <a:ext uri="{FF2B5EF4-FFF2-40B4-BE49-F238E27FC236}">
                <a16:creationId xmlns:a16="http://schemas.microsoft.com/office/drawing/2014/main" id="{E1D8AFF5-3B8D-282D-6585-EEA045BDD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7" t="11594" r="27290"/>
          <a:stretch/>
        </p:blipFill>
        <p:spPr bwMode="auto">
          <a:xfrm>
            <a:off x="7506815" y="3671921"/>
            <a:ext cx="3579169" cy="25982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4788F40-909F-D99E-26AA-4969FBF8D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265433"/>
              </p:ext>
            </p:extLst>
          </p:nvPr>
        </p:nvGraphicFramePr>
        <p:xfrm>
          <a:off x="6665501" y="1249934"/>
          <a:ext cx="5261798" cy="2194202"/>
        </p:xfrm>
        <a:graphic>
          <a:graphicData uri="http://schemas.openxmlformats.org/drawingml/2006/table">
            <a:tbl>
              <a:tblPr firstRow="1" firstCol="1" bandRow="1"/>
              <a:tblGrid>
                <a:gridCol w="1904349">
                  <a:extLst>
                    <a:ext uri="{9D8B030D-6E8A-4147-A177-3AD203B41FA5}">
                      <a16:colId xmlns:a16="http://schemas.microsoft.com/office/drawing/2014/main" val="1524658712"/>
                    </a:ext>
                  </a:extLst>
                </a:gridCol>
                <a:gridCol w="1283298">
                  <a:extLst>
                    <a:ext uri="{9D8B030D-6E8A-4147-A177-3AD203B41FA5}">
                      <a16:colId xmlns:a16="http://schemas.microsoft.com/office/drawing/2014/main" val="1977312119"/>
                    </a:ext>
                  </a:extLst>
                </a:gridCol>
                <a:gridCol w="1364574">
                  <a:extLst>
                    <a:ext uri="{9D8B030D-6E8A-4147-A177-3AD203B41FA5}">
                      <a16:colId xmlns:a16="http://schemas.microsoft.com/office/drawing/2014/main" val="293000234"/>
                    </a:ext>
                  </a:extLst>
                </a:gridCol>
                <a:gridCol w="709577">
                  <a:extLst>
                    <a:ext uri="{9D8B030D-6E8A-4147-A177-3AD203B41FA5}">
                      <a16:colId xmlns:a16="http://schemas.microsoft.com/office/drawing/2014/main" val="2484779880"/>
                    </a:ext>
                  </a:extLst>
                </a:gridCol>
              </a:tblGrid>
              <a:tr h="478749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dirty="0">
                          <a:solidFill>
                            <a:srgbClr val="FFFFFF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Loading Condition</a:t>
                      </a:r>
                      <a:endParaRPr lang="en-GB" sz="1100" b="1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dirty="0">
                          <a:solidFill>
                            <a:srgbClr val="FFFFFF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Redundancy of the system</a:t>
                      </a:r>
                      <a:endParaRPr lang="en-GB" sz="1100" b="1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dirty="0">
                          <a:solidFill>
                            <a:srgbClr val="FFFFFF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Design condition of the System</a:t>
                      </a:r>
                      <a:endParaRPr lang="en-GB" sz="1100" b="1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dirty="0">
                          <a:solidFill>
                            <a:srgbClr val="FFFFFF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Safety Factor</a:t>
                      </a:r>
                      <a:endParaRPr lang="en-GB" sz="1100" b="1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134465"/>
                  </a:ext>
                </a:extLst>
              </a:tr>
              <a:tr h="334423">
                <a:tc rowSpan="4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Design Load Cases</a:t>
                      </a:r>
                      <a:endParaRPr lang="en-GB" sz="1100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Redundant</a:t>
                      </a:r>
                      <a:endParaRPr lang="en-GB" sz="1100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Intact</a:t>
                      </a:r>
                      <a:endParaRPr lang="en-GB" sz="1100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1.67</a:t>
                      </a:r>
                      <a:endParaRPr lang="en-GB" sz="1100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806387"/>
                  </a:ext>
                </a:extLst>
              </a:tr>
              <a:tr h="33442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Damaged condition with one broken line</a:t>
                      </a:r>
                      <a:endParaRPr lang="en-GB" sz="1100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1.25</a:t>
                      </a:r>
                      <a:endParaRPr lang="en-GB" sz="1100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871226"/>
                  </a:ext>
                </a:extLst>
              </a:tr>
              <a:tr h="33442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Transient condition with one broken line</a:t>
                      </a:r>
                      <a:endParaRPr lang="en-GB" sz="110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1.05</a:t>
                      </a:r>
                      <a:endParaRPr lang="en-GB" sz="1100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202549"/>
                  </a:ext>
                </a:extLst>
              </a:tr>
              <a:tr h="33442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Non-redundant</a:t>
                      </a:r>
                      <a:endParaRPr lang="en-GB" sz="1100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Intact</a:t>
                      </a:r>
                      <a:endParaRPr lang="en-GB" sz="110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2.00</a:t>
                      </a:r>
                      <a:endParaRPr lang="en-GB" sz="1100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663953"/>
                  </a:ext>
                </a:extLst>
              </a:tr>
              <a:tr h="334423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Survival Load Cases</a:t>
                      </a:r>
                      <a:endParaRPr lang="en-GB" sz="110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Redundant or Non-redundant</a:t>
                      </a:r>
                      <a:endParaRPr lang="en-GB" sz="110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Intact</a:t>
                      </a:r>
                      <a:endParaRPr lang="en-GB" sz="110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1.05</a:t>
                      </a:r>
                      <a:endParaRPr lang="en-GB" sz="1100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52511" marR="525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516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321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1A9DF-D505-8FBD-1DEC-4B5E729BC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BB4DEC-B346-8F22-98A4-9462E6E67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260475"/>
            <a:ext cx="5076444" cy="4911725"/>
          </a:xfrm>
        </p:spPr>
        <p:txBody>
          <a:bodyPr/>
          <a:lstStyle/>
          <a:p>
            <a:r>
              <a:rPr lang="en-GB" dirty="0"/>
              <a:t>4-lines symmetrical mooring system</a:t>
            </a:r>
          </a:p>
          <a:p>
            <a:r>
              <a:rPr lang="en-GB" dirty="0"/>
              <a:t>Requirement for minimum vertical uplift at the anchor leads to: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Chain top section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Synthetic Rope mid section (polyester / nylon)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Chain bottom section to the anchor</a:t>
            </a:r>
          </a:p>
          <a:p>
            <a:r>
              <a:rPr lang="en-GB" dirty="0"/>
              <a:t>Midline buoy of net buoyancy of 30t</a:t>
            </a:r>
          </a:p>
          <a:p>
            <a:endParaRPr lang="en-GB" dirty="0"/>
          </a:p>
          <a:p>
            <a:r>
              <a:rPr lang="en-GB" dirty="0"/>
              <a:t>Same components between water depths (254mm Polyester vs. 240mm Nylon)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designs comply with ULS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Nylon reduces loads with similar pretension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System not fully redundant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5917E2-42A4-5FB1-75E7-6D1199B90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– Design of Synthetic Moorings for FOWT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79F650-98B5-3B31-6D8B-41A7FDF5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NUMBER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3CBEB-2A17-6AD1-B04C-587B3843893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id="{3D8F1E9F-AD34-602A-BE06-070C68613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0440" y="1269324"/>
            <a:ext cx="5552973" cy="2175726"/>
          </a:xfrm>
          <a:prstGeom prst="rect">
            <a:avLst/>
          </a:prstGeom>
        </p:spPr>
      </p:pic>
      <p:pic>
        <p:nvPicPr>
          <p:cNvPr id="8" name="Graphic 11210">
            <a:extLst>
              <a:ext uri="{FF2B5EF4-FFF2-40B4-BE49-F238E27FC236}">
                <a16:creationId xmlns:a16="http://schemas.microsoft.com/office/drawing/2014/main" id="{436ED3CE-EB2A-16C2-6438-1EFEFAC51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0440" y="3624897"/>
            <a:ext cx="2700045" cy="223804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7EA6EB7-F7D3-F933-8A80-A3CEDB3E2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567391"/>
              </p:ext>
            </p:extLst>
          </p:nvPr>
        </p:nvGraphicFramePr>
        <p:xfrm>
          <a:off x="8950680" y="3961399"/>
          <a:ext cx="2876284" cy="1547816"/>
        </p:xfrm>
        <a:graphic>
          <a:graphicData uri="http://schemas.openxmlformats.org/drawingml/2006/table">
            <a:tbl>
              <a:tblPr firstRow="1" firstCol="1" bandRow="1"/>
              <a:tblGrid>
                <a:gridCol w="719071">
                  <a:extLst>
                    <a:ext uri="{9D8B030D-6E8A-4147-A177-3AD203B41FA5}">
                      <a16:colId xmlns:a16="http://schemas.microsoft.com/office/drawing/2014/main" val="2336659724"/>
                    </a:ext>
                  </a:extLst>
                </a:gridCol>
                <a:gridCol w="719071">
                  <a:extLst>
                    <a:ext uri="{9D8B030D-6E8A-4147-A177-3AD203B41FA5}">
                      <a16:colId xmlns:a16="http://schemas.microsoft.com/office/drawing/2014/main" val="1280582937"/>
                    </a:ext>
                  </a:extLst>
                </a:gridCol>
                <a:gridCol w="719071">
                  <a:extLst>
                    <a:ext uri="{9D8B030D-6E8A-4147-A177-3AD203B41FA5}">
                      <a16:colId xmlns:a16="http://schemas.microsoft.com/office/drawing/2014/main" val="3395590106"/>
                    </a:ext>
                  </a:extLst>
                </a:gridCol>
                <a:gridCol w="719071">
                  <a:extLst>
                    <a:ext uri="{9D8B030D-6E8A-4147-A177-3AD203B41FA5}">
                      <a16:colId xmlns:a16="http://schemas.microsoft.com/office/drawing/2014/main" val="2591271422"/>
                    </a:ext>
                  </a:extLst>
                </a:gridCol>
              </a:tblGrid>
              <a:tr h="509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 Depth [m]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Synthetic Line type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 Line Tension [kN]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SF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39859"/>
                  </a:ext>
                </a:extLst>
              </a:tr>
              <a:tr h="2546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Nylon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7741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2.45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162624"/>
                  </a:ext>
                </a:extLst>
              </a:tr>
              <a:tr h="2546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Polyester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9070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2.09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29215"/>
                  </a:ext>
                </a:extLst>
              </a:tr>
              <a:tr h="2546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Nylon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7429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2.55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897167"/>
                  </a:ext>
                </a:extLst>
              </a:tr>
              <a:tr h="2546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Polyester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8586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2.21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11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089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B203A-A971-912F-45FD-6EFCD35D5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0255F70-7EB2-0EA6-9AA9-C389C692D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3447" y="4333160"/>
            <a:ext cx="3168377" cy="9246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000" dirty="0"/>
              <a:t>Installation and Hook-Up Procedures</a:t>
            </a:r>
          </a:p>
        </p:txBody>
      </p:sp>
    </p:spTree>
    <p:extLst>
      <p:ext uri="{BB962C8B-B14F-4D97-AF65-F5344CB8AC3E}">
        <p14:creationId xmlns:p14="http://schemas.microsoft.com/office/powerpoint/2010/main" val="327338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C6512A-C630-B499-1350-D9BEAB521BB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7702" y="1260475"/>
            <a:ext cx="5917690" cy="4911725"/>
          </a:xfrm>
        </p:spPr>
        <p:txBody>
          <a:bodyPr/>
          <a:lstStyle/>
          <a:p>
            <a:r>
              <a:rPr lang="en-GB" dirty="0"/>
              <a:t>Mooring installation almost invariably involves anchors pre-laying -&gt; Synthetic ropes often pre-laid with buoyancy elements to keep seabed clearance</a:t>
            </a:r>
          </a:p>
          <a:p>
            <a:endParaRPr lang="en-GB" dirty="0"/>
          </a:p>
          <a:p>
            <a:r>
              <a:rPr lang="en-GB" dirty="0"/>
              <a:t>Hook-up procedures with polyester or nylon may require applying tension for a long time (e.g. 60 mins) to achieve elongation: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Example: Penguin FPSO applied cross-tensioning across opposite lines using chain stoppers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FOW favours using in-line tensioners (when needed)</a:t>
            </a:r>
          </a:p>
          <a:p>
            <a:endParaRPr lang="en-GB" dirty="0"/>
          </a:p>
          <a:p>
            <a:r>
              <a:rPr lang="en-GB" dirty="0"/>
              <a:t>Fibre ropes often terminated with spliced eyes fitted on thimbles</a:t>
            </a:r>
          </a:p>
          <a:p>
            <a:r>
              <a:rPr lang="en-GB" dirty="0"/>
              <a:t>Specialist solutions exist for quick connection (e.g. </a:t>
            </a:r>
            <a:r>
              <a:rPr lang="en-GB" dirty="0" err="1"/>
              <a:t>Balltec</a:t>
            </a:r>
            <a:r>
              <a:rPr lang="en-GB" dirty="0"/>
              <a:t>), some developed for FOW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CDC38-6B4C-C835-CBE2-EB0CF8BA4FA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065838"/>
            <a:ext cx="1993900" cy="157162"/>
          </a:xfrm>
        </p:spPr>
        <p:txBody>
          <a:bodyPr/>
          <a:lstStyle/>
          <a:p>
            <a:r>
              <a:rPr lang="en-US"/>
              <a:t>DOCUMENT NUMBER</a:t>
            </a:r>
          </a:p>
        </p:txBody>
      </p:sp>
      <p:sp>
        <p:nvSpPr>
          <p:cNvPr id="10" name="Title 22">
            <a:extLst>
              <a:ext uri="{FF2B5EF4-FFF2-40B4-BE49-F238E27FC236}">
                <a16:creationId xmlns:a16="http://schemas.microsoft.com/office/drawing/2014/main" id="{08994189-8345-8DD6-152D-5B45CCB134AB}"/>
              </a:ext>
            </a:extLst>
          </p:cNvPr>
          <p:cNvSpPr txBox="1">
            <a:spLocks/>
          </p:cNvSpPr>
          <p:nvPr/>
        </p:nvSpPr>
        <p:spPr>
          <a:xfrm>
            <a:off x="2377143" y="228962"/>
            <a:ext cx="7200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GB" dirty="0"/>
              <a:t>Moorings Installation (Pre-lay and Hook-up)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513755-A2EC-A900-D9F7-DCDDC3D7F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60" y="1260475"/>
            <a:ext cx="4908633" cy="276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50B99-E439-979C-7D93-EEDA66737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249" y="4113581"/>
            <a:ext cx="4009053" cy="950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05D6E4-CDE7-7CAC-69F9-7B412AFBE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310" y="5226189"/>
            <a:ext cx="2428929" cy="136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2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1A754-6B8A-C0BE-8ECF-DBE6D1FAA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46BB8-14DE-FC37-9AFC-E796E490E5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0950" y="6498000"/>
            <a:ext cx="276224" cy="360000"/>
          </a:xfrm>
        </p:spPr>
        <p:txBody>
          <a:bodyPr/>
          <a:lstStyle/>
          <a:p>
            <a:fld id="{5A19BE04-D035-2446-B06D-A042467B6A63}" type="slidenum">
              <a:rPr lang="en-GB" noProof="0" smtClean="0"/>
              <a:t>15</a:t>
            </a:fld>
            <a:endParaRPr lang="en-GB" noProof="0"/>
          </a:p>
        </p:txBody>
      </p:sp>
      <p:sp>
        <p:nvSpPr>
          <p:cNvPr id="14" name="Title 22">
            <a:extLst>
              <a:ext uri="{FF2B5EF4-FFF2-40B4-BE49-F238E27FC236}">
                <a16:creationId xmlns:a16="http://schemas.microsoft.com/office/drawing/2014/main" id="{C4FDF2F9-46FF-E684-CC96-74CAE4687625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377143" y="228962"/>
            <a:ext cx="7200000" cy="3600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Moorings Installation – Case Study</a:t>
            </a:r>
            <a:endParaRPr lang="en-GB" noProof="0" dirty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39F55B31-98D1-0D13-D859-3D5D88FA4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6498000"/>
            <a:ext cx="4692926" cy="360000"/>
          </a:xfrm>
        </p:spPr>
        <p:txBody>
          <a:bodyPr/>
          <a:lstStyle/>
          <a:p>
            <a:r>
              <a:rPr lang="en-GB" noProof="0"/>
              <a:t>TADEK LIMITED  |  FOW Project Engineering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2AA3B87-F1BE-0E95-CBA4-7A9435F7D595}"/>
              </a:ext>
            </a:extLst>
          </p:cNvPr>
          <p:cNvSpPr txBox="1">
            <a:spLocks/>
          </p:cNvSpPr>
          <p:nvPr/>
        </p:nvSpPr>
        <p:spPr>
          <a:xfrm>
            <a:off x="647700" y="989350"/>
            <a:ext cx="3831949" cy="259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System Font Regular"/>
              <a:buNone/>
              <a:tabLst/>
              <a:defRPr sz="1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System Font Regular"/>
              <a:buNone/>
              <a:tabLst/>
              <a:defRPr sz="12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System Font Regular"/>
              <a:buNone/>
              <a:tabLst/>
              <a:defRPr sz="1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System Font Regular"/>
              <a:buNone/>
              <a:tabLst/>
              <a:defRPr sz="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GB" dirty="0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en-GB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EFGL Project Overview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3x </a:t>
            </a: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Floating Wind Turbines installed 16km offshore Leucate in Golfe du Lion, France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Installation complete in summer 2025 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Principle Power WindFloat Floater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Vestas 10MW Wind Turbine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~70m water depth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Tadek worked with EPCI contractor Eiffage Metal and was involved in all operations below. </a:t>
            </a:r>
          </a:p>
          <a:p>
            <a:pPr lvl="1"/>
            <a:endParaRPr lang="en-GB" dirty="0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1B7940D-B8F3-BEDF-CFC0-6FA81476FF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0707060"/>
              </p:ext>
            </p:extLst>
          </p:nvPr>
        </p:nvGraphicFramePr>
        <p:xfrm>
          <a:off x="1126903" y="3750144"/>
          <a:ext cx="9938194" cy="2747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24806E9-14A2-6A59-CC63-D9522F15C8DC}"/>
              </a:ext>
            </a:extLst>
          </p:cNvPr>
          <p:cNvGrpSpPr/>
          <p:nvPr/>
        </p:nvGrpSpPr>
        <p:grpSpPr>
          <a:xfrm>
            <a:off x="5255048" y="674673"/>
            <a:ext cx="6432126" cy="3225125"/>
            <a:chOff x="6302174" y="359998"/>
            <a:chExt cx="5748899" cy="2882549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1EEF3904-FE72-B480-CD66-70EE0B661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81495" y="359998"/>
              <a:ext cx="2869578" cy="2882549"/>
            </a:xfrm>
            <a:prstGeom prst="rect">
              <a:avLst/>
            </a:prstGeom>
          </p:spPr>
        </p:pic>
        <p:pic>
          <p:nvPicPr>
            <p:cNvPr id="16" name="Image 8" descr="Une image contenant diagramme, carte, capture d’écran, texte&#10;&#10;Description générée automatiquement">
              <a:extLst>
                <a:ext uri="{FF2B5EF4-FFF2-40B4-BE49-F238E27FC236}">
                  <a16:creationId xmlns:a16="http://schemas.microsoft.com/office/drawing/2014/main" id="{9A9A4FF7-E305-1C14-D481-0CA546256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2174" y="359999"/>
              <a:ext cx="2823662" cy="157758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9734AB3-4754-AFA5-86BE-0A63AF9B7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6346"/>
            <a:stretch>
              <a:fillRect/>
            </a:stretch>
          </p:blipFill>
          <p:spPr>
            <a:xfrm>
              <a:off x="6302174" y="1995718"/>
              <a:ext cx="2823662" cy="1246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5653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496EBF-47E9-2FA1-7FD4-81D2EED43B1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7703" y="1260475"/>
            <a:ext cx="3473724" cy="4911725"/>
          </a:xfrm>
        </p:spPr>
        <p:txBody>
          <a:bodyPr/>
          <a:lstStyle/>
          <a:p>
            <a:pPr lvl="1"/>
            <a:r>
              <a:rPr lang="en-GB" noProof="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Mobilisation Operations 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Prelay</a:t>
            </a: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Equipment Mobilisation</a:t>
            </a:r>
            <a:endParaRPr lang="en-GB" noProof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Drag Anchor Assembly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Clump weight assembly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Chain handling</a:t>
            </a:r>
            <a:endParaRPr lang="en-GB" noProof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Clr>
                <a:schemeClr val="tx2"/>
              </a:buClr>
            </a:pPr>
            <a:endParaRPr lang="en-GB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en-GB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Tadek Input 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Mobilisation Planning &amp; Documentations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Traceability sheets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On-Site assembly Supervision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Lift planning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Port interfacing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noProof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noProof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FA8738-8161-CC4F-F919-5DF135DAD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992" y="3600326"/>
            <a:ext cx="2162463" cy="2225322"/>
          </a:xfrm>
          <a:prstGeom prst="rect">
            <a:avLst/>
          </a:prstGeom>
        </p:spPr>
      </p:pic>
      <p:pic>
        <p:nvPicPr>
          <p:cNvPr id="13" name="Picture 12" descr="A picture containing watercraft&#10;&#10;Description automatically generated">
            <a:extLst>
              <a:ext uri="{FF2B5EF4-FFF2-40B4-BE49-F238E27FC236}">
                <a16:creationId xmlns:a16="http://schemas.microsoft.com/office/drawing/2014/main" id="{2B0BD304-77B9-7019-33BE-D7C4690F0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829149"/>
            <a:ext cx="4335111" cy="2693959"/>
          </a:xfrm>
          <a:prstGeom prst="rect">
            <a:avLst/>
          </a:prstGeom>
        </p:spPr>
      </p:pic>
      <p:pic>
        <p:nvPicPr>
          <p:cNvPr id="14" name="Picture 13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693A836C-D388-400C-0A0D-DF34C35C38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3" b="19192"/>
          <a:stretch/>
        </p:blipFill>
        <p:spPr bwMode="auto">
          <a:xfrm>
            <a:off x="6436662" y="3600326"/>
            <a:ext cx="3071061" cy="22253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B253EEB3-45FB-6DD6-7B0C-2C0175FD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6498000"/>
            <a:ext cx="4692926" cy="360000"/>
          </a:xfrm>
        </p:spPr>
        <p:txBody>
          <a:bodyPr/>
          <a:lstStyle/>
          <a:p>
            <a:r>
              <a:rPr lang="en-GB" noProof="0"/>
              <a:t>TADEK LIMITED  |  FOW Project Engineering</a:t>
            </a:r>
          </a:p>
        </p:txBody>
      </p:sp>
      <p:sp>
        <p:nvSpPr>
          <p:cNvPr id="6" name="Title 22">
            <a:extLst>
              <a:ext uri="{FF2B5EF4-FFF2-40B4-BE49-F238E27FC236}">
                <a16:creationId xmlns:a16="http://schemas.microsoft.com/office/drawing/2014/main" id="{C39B0E24-7B1E-4A7B-B45B-C9D4E92B1EE4}"/>
              </a:ext>
            </a:extLst>
          </p:cNvPr>
          <p:cNvSpPr txBox="1">
            <a:spLocks/>
          </p:cNvSpPr>
          <p:nvPr/>
        </p:nvSpPr>
        <p:spPr>
          <a:xfrm>
            <a:off x="2377143" y="228962"/>
            <a:ext cx="7200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GB" dirty="0"/>
              <a:t>Moorings Installation – Case Study</a:t>
            </a:r>
          </a:p>
        </p:txBody>
      </p:sp>
      <p:pic>
        <p:nvPicPr>
          <p:cNvPr id="15" name="Picture 14" descr="A crane lifting a chain&#10;&#10;AI-generated content may be incorrect.">
            <a:extLst>
              <a:ext uri="{FF2B5EF4-FFF2-40B4-BE49-F238E27FC236}">
                <a16:creationId xmlns:a16="http://schemas.microsoft.com/office/drawing/2014/main" id="{D357BA6D-41B6-6219-7D25-44A0D48A88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7816"/>
          <a:stretch>
            <a:fillRect/>
          </a:stretch>
        </p:blipFill>
        <p:spPr>
          <a:xfrm>
            <a:off x="9181719" y="798958"/>
            <a:ext cx="2486025" cy="2724150"/>
          </a:xfrm>
          <a:prstGeom prst="rect">
            <a:avLst/>
          </a:prstGeom>
        </p:spPr>
      </p:pic>
      <p:pic>
        <p:nvPicPr>
          <p:cNvPr id="18" name="Picture 17" descr="A crane and a building&#10;&#10;AI-generated content may be incorrect.">
            <a:extLst>
              <a:ext uri="{FF2B5EF4-FFF2-40B4-BE49-F238E27FC236}">
                <a16:creationId xmlns:a16="http://schemas.microsoft.com/office/drawing/2014/main" id="{530B8DD6-8E65-F9B2-711E-87BB672BA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600327"/>
            <a:ext cx="1668992" cy="2225322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E698AA5-69C6-E43A-656D-B7F31DED2F79}"/>
              </a:ext>
            </a:extLst>
          </p:cNvPr>
          <p:cNvSpPr txBox="1">
            <a:spLocks/>
          </p:cNvSpPr>
          <p:nvPr/>
        </p:nvSpPr>
        <p:spPr>
          <a:xfrm>
            <a:off x="11410950" y="6498000"/>
            <a:ext cx="27622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b="0" i="0" kern="120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19BE04-D035-2446-B06D-A042467B6A6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946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496EBF-47E9-2FA1-7FD4-81D2EED43B1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6707" y="1217059"/>
            <a:ext cx="4308095" cy="5280941"/>
          </a:xfrm>
        </p:spPr>
        <p:txBody>
          <a:bodyPr/>
          <a:lstStyle/>
          <a:p>
            <a:pPr lvl="1"/>
            <a:r>
              <a:rPr lang="en-GB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Mooring Prelay Operations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Two phases of lines installation</a:t>
            </a:r>
          </a:p>
          <a:p>
            <a:pPr marL="228600" lvl="3" indent="-228600">
              <a:buClr>
                <a:schemeClr val="tx2"/>
              </a:buClr>
              <a:buFont typeface="+mj-lt"/>
              <a:buAutoNum type="arabicPeriod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Drag anchors, clump weights &amp; chain. Drag anchor proof loading (320t using Tandem Pull methodology)</a:t>
            </a:r>
          </a:p>
          <a:p>
            <a:pPr marL="228600" lvl="3" indent="-228600">
              <a:buClr>
                <a:schemeClr val="tx2"/>
              </a:buClr>
              <a:buFont typeface="+mj-lt"/>
              <a:buAutoNum type="arabicPeriod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HMPE mooring line &amp; PMC mandrel</a:t>
            </a:r>
          </a:p>
          <a:p>
            <a:pPr lvl="2">
              <a:buClr>
                <a:schemeClr val="tx2"/>
              </a:buClr>
            </a:pPr>
            <a:endParaRPr lang="en-GB" dirty="0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en-GB" noProof="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Tadek Input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Mooring Prelay procedures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As-built recording throughout operations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Storyboards, site plans, deck layouts, task plans, lift plans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On-site project engineering support</a:t>
            </a:r>
          </a:p>
          <a:p>
            <a:pPr lvl="2">
              <a:buClr>
                <a:schemeClr val="tx2"/>
              </a:buClr>
            </a:pPr>
            <a:endParaRPr lang="en-GB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en-GB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Lessons Learned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Vessel selection: gantry crane or aft deck crane would allow</a:t>
            </a: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better equipment handling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Learning curve with deploying certain components / installation aids / connections on deck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Mooring system design / ground chain length very sensitive leading to lost time and potential risk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Marine spread / timings were not complex – Phase 1 in 10 days, Phase 2 in </a:t>
            </a: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</a:t>
            </a:r>
            <a:endParaRPr lang="en-GB" noProof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31943-7354-6BCA-F80B-F3FD71CCA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6498000"/>
            <a:ext cx="4692926" cy="360000"/>
          </a:xfrm>
        </p:spPr>
        <p:txBody>
          <a:bodyPr/>
          <a:lstStyle/>
          <a:p>
            <a:r>
              <a:rPr lang="en-GB" noProof="0"/>
              <a:t>TADEK LIMITED  |  FOW Project Engineering</a:t>
            </a:r>
          </a:p>
        </p:txBody>
      </p:sp>
      <p:sp>
        <p:nvSpPr>
          <p:cNvPr id="6" name="Title 22">
            <a:extLst>
              <a:ext uri="{FF2B5EF4-FFF2-40B4-BE49-F238E27FC236}">
                <a16:creationId xmlns:a16="http://schemas.microsoft.com/office/drawing/2014/main" id="{03734699-F062-98C7-58D8-5ACEFBC0C641}"/>
              </a:ext>
            </a:extLst>
          </p:cNvPr>
          <p:cNvSpPr txBox="1">
            <a:spLocks/>
          </p:cNvSpPr>
          <p:nvPr/>
        </p:nvSpPr>
        <p:spPr>
          <a:xfrm>
            <a:off x="2377143" y="228962"/>
            <a:ext cx="7200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GB" dirty="0"/>
              <a:t>Moorings Installation – Case Study</a:t>
            </a:r>
          </a:p>
        </p:txBody>
      </p:sp>
      <p:pic>
        <p:nvPicPr>
          <p:cNvPr id="3" name="Picture 2" descr="A person standing in front of yellow construction equipment&#10;&#10;Description automatically generated">
            <a:extLst>
              <a:ext uri="{FF2B5EF4-FFF2-40B4-BE49-F238E27FC236}">
                <a16:creationId xmlns:a16="http://schemas.microsoft.com/office/drawing/2014/main" id="{9A47D7C9-EB55-3097-07F6-ECF088FDC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864" y="938535"/>
            <a:ext cx="3428649" cy="2571487"/>
          </a:xfrm>
          <a:prstGeom prst="rect">
            <a:avLst/>
          </a:prstGeom>
        </p:spPr>
      </p:pic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856BC5FB-61D0-98E2-4CA3-24EBE1F53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865" y="3609551"/>
            <a:ext cx="3447642" cy="2585732"/>
          </a:xfrm>
          <a:prstGeom prst="rect">
            <a:avLst/>
          </a:prstGeom>
        </p:spPr>
      </p:pic>
      <p:pic>
        <p:nvPicPr>
          <p:cNvPr id="8" name="Picture 7" descr="A large yellow object on a dock&#10;&#10;Description automatically generated">
            <a:extLst>
              <a:ext uri="{FF2B5EF4-FFF2-40B4-BE49-F238E27FC236}">
                <a16:creationId xmlns:a16="http://schemas.microsoft.com/office/drawing/2014/main" id="{4E0ECC17-CEAC-6EF4-2D22-343B84101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677" y="3609549"/>
            <a:ext cx="3428649" cy="2571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BDA8F2-EF59-DE60-3B92-38285F3FAB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07677" y="942103"/>
            <a:ext cx="3428649" cy="2567919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48FAD2-35AC-9668-1C07-83C3094B3797}"/>
              </a:ext>
            </a:extLst>
          </p:cNvPr>
          <p:cNvSpPr txBox="1">
            <a:spLocks/>
          </p:cNvSpPr>
          <p:nvPr/>
        </p:nvSpPr>
        <p:spPr>
          <a:xfrm>
            <a:off x="11410950" y="6498000"/>
            <a:ext cx="27622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b="0" i="0" kern="120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19BE04-D035-2446-B06D-A042467B6A63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790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CD50E-0FA7-727C-26F1-487726FD7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C421C8-F170-AFC0-C1DD-C3C2A7F571A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7702" y="1260475"/>
            <a:ext cx="5369149" cy="4911725"/>
          </a:xfrm>
        </p:spPr>
        <p:txBody>
          <a:bodyPr/>
          <a:lstStyle/>
          <a:p>
            <a:pPr lvl="1"/>
            <a:r>
              <a:rPr lang="en-GB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Offshore Tow to Site</a:t>
            </a:r>
            <a:endParaRPr lang="en-GB" noProof="0" dirty="0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Ballasting to installation draft &amp; lift bag removal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FWT towing from PLN to Installation Site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Tow distance ~13nm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Clr>
                <a:schemeClr val="tx2"/>
              </a:buClr>
            </a:pPr>
            <a:r>
              <a:rPr lang="en-GB" sz="1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Tadek Input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Towing deliverables</a:t>
            </a:r>
          </a:p>
          <a:p>
            <a:pPr marL="171450" lvl="3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Bollard Pull &amp; Towline Catenary calculations to DNV-ST-N001</a:t>
            </a:r>
          </a:p>
          <a:p>
            <a:pPr marL="171450" lvl="3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Marine spread specifications</a:t>
            </a:r>
          </a:p>
          <a:p>
            <a:pPr marL="171450" lvl="3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Tow Rigging Design &amp; Draughting</a:t>
            </a:r>
          </a:p>
          <a:p>
            <a:pPr marL="171450" lvl="3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Passage planning with Master Mariners &amp; local stakeholders</a:t>
            </a:r>
          </a:p>
          <a:p>
            <a:pPr marL="171450" lvl="3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Manoeuvre sketches and procedures</a:t>
            </a:r>
          </a:p>
          <a:p>
            <a:pPr marL="171450" lvl="3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Tow Manuals</a:t>
            </a:r>
          </a:p>
          <a:p>
            <a:pPr marL="171450" lvl="3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Clr>
                <a:schemeClr val="tx2"/>
              </a:buClr>
            </a:pPr>
            <a:r>
              <a:rPr lang="en-GB" sz="1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Lessons Learned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Technicians for onboard equipment on standby 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5D4F6A20-FDF9-260A-5167-1A194EAC13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" r="17312" b="-1"/>
          <a:stretch>
            <a:fillRect/>
          </a:stretch>
        </p:blipFill>
        <p:spPr bwMode="auto">
          <a:xfrm>
            <a:off x="9068065" y="310208"/>
            <a:ext cx="2753373" cy="24197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 picture containing screenshot, line, night&#10;&#10;Description automatically generated">
            <a:extLst>
              <a:ext uri="{FF2B5EF4-FFF2-40B4-BE49-F238E27FC236}">
                <a16:creationId xmlns:a16="http://schemas.microsoft.com/office/drawing/2014/main" id="{0160831F-F097-9BD5-10B5-C570FDE88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84" y="2807170"/>
            <a:ext cx="5369149" cy="14914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429D7D-23AC-517D-5974-FDA697A7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6498000"/>
            <a:ext cx="4692926" cy="360000"/>
          </a:xfrm>
        </p:spPr>
        <p:txBody>
          <a:bodyPr/>
          <a:lstStyle/>
          <a:p>
            <a:r>
              <a:rPr lang="en-GB" noProof="0"/>
              <a:t>TADEK LIMITED  |  FOW Project Engineering</a:t>
            </a:r>
          </a:p>
        </p:txBody>
      </p:sp>
      <p:sp>
        <p:nvSpPr>
          <p:cNvPr id="6" name="Title 22">
            <a:extLst>
              <a:ext uri="{FF2B5EF4-FFF2-40B4-BE49-F238E27FC236}">
                <a16:creationId xmlns:a16="http://schemas.microsoft.com/office/drawing/2014/main" id="{2CEE89AA-DED9-7EAD-46E6-737D7193E450}"/>
              </a:ext>
            </a:extLst>
          </p:cNvPr>
          <p:cNvSpPr txBox="1">
            <a:spLocks/>
          </p:cNvSpPr>
          <p:nvPr/>
        </p:nvSpPr>
        <p:spPr>
          <a:xfrm>
            <a:off x="2377143" y="228962"/>
            <a:ext cx="7200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GB" dirty="0"/>
              <a:t>Moorings Installation – Case Study</a:t>
            </a:r>
          </a:p>
        </p:txBody>
      </p:sp>
      <p:pic>
        <p:nvPicPr>
          <p:cNvPr id="20" name="Picture 19" descr="A boat in the ocean&#10;&#10;AI-generated content may be incorrect.">
            <a:extLst>
              <a:ext uri="{FF2B5EF4-FFF2-40B4-BE49-F238E27FC236}">
                <a16:creationId xmlns:a16="http://schemas.microsoft.com/office/drawing/2014/main" id="{AE40A7E1-84C3-1FF2-D262-8BB1D59251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349"/>
          <a:stretch>
            <a:fillRect/>
          </a:stretch>
        </p:blipFill>
        <p:spPr>
          <a:xfrm>
            <a:off x="6501384" y="310208"/>
            <a:ext cx="2468880" cy="2415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7952BE-817E-6D8B-25A9-3FB8DDF8EE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850" b="19047"/>
          <a:stretch>
            <a:fillRect/>
          </a:stretch>
        </p:blipFill>
        <p:spPr>
          <a:xfrm>
            <a:off x="6501384" y="4375855"/>
            <a:ext cx="5369149" cy="19773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0FDDC-E5E3-49B6-512D-84D8E7950300}"/>
              </a:ext>
            </a:extLst>
          </p:cNvPr>
          <p:cNvSpPr txBox="1">
            <a:spLocks/>
          </p:cNvSpPr>
          <p:nvPr/>
        </p:nvSpPr>
        <p:spPr>
          <a:xfrm>
            <a:off x="11410950" y="6498000"/>
            <a:ext cx="27622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b="0" i="0" kern="120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19BE04-D035-2446-B06D-A042467B6A6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01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341AC-BDAB-B5D4-5DDF-845FAFC11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72F50D-2B36-5DB1-BF02-228C86B4A9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7702" y="1260475"/>
            <a:ext cx="4120143" cy="4911725"/>
          </a:xfrm>
        </p:spPr>
        <p:txBody>
          <a:bodyPr/>
          <a:lstStyle/>
          <a:p>
            <a:pPr lvl="1"/>
            <a:r>
              <a:rPr lang="en-GB" noProof="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Hook-up</a:t>
            </a: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Operations</a:t>
            </a:r>
          </a:p>
          <a:p>
            <a:pPr marL="171450" lvl="3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Receptacle seafastening removal</a:t>
            </a:r>
          </a:p>
          <a:p>
            <a:pPr marL="171450" lvl="3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Pick up of pre-laid PMC mandrels </a:t>
            </a:r>
          </a:p>
          <a:p>
            <a:pPr marL="171450" lvl="3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Handshake of pre-laid moorings between vessel &amp; FWT </a:t>
            </a:r>
          </a:p>
          <a:p>
            <a:pPr marL="171450" lvl="3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Pull-in of mandrels into receptacles on FWT columns</a:t>
            </a:r>
          </a:p>
          <a:p>
            <a:pPr lvl="2">
              <a:buClr>
                <a:schemeClr val="tx2"/>
              </a:buClr>
            </a:pPr>
            <a:endParaRPr lang="en-GB" sz="1600" dirty="0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Clr>
                <a:schemeClr val="tx2"/>
              </a:buClr>
            </a:pPr>
            <a:r>
              <a:rPr lang="en-GB" sz="1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Tadek Input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Field drawings &amp; storyboards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Positioning guides / target boxes for installation</a:t>
            </a:r>
          </a:p>
          <a:p>
            <a:pPr marL="171450" lvl="3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Inputs from on-board winch, tug limitations, fairlead capacities, and environment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ROV / survey spread interface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Recording &amp; reporting of as-built data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On-site project engineering throughout the operations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noProof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08000" lvl="2" indent="-108000"/>
            <a:endParaRPr lang="en-GB" noProof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itle 22">
            <a:extLst>
              <a:ext uri="{FF2B5EF4-FFF2-40B4-BE49-F238E27FC236}">
                <a16:creationId xmlns:a16="http://schemas.microsoft.com/office/drawing/2014/main" id="{59561961-1125-8DA1-752B-CD4A267A0D90}"/>
              </a:ext>
            </a:extLst>
          </p:cNvPr>
          <p:cNvSpPr txBox="1">
            <a:spLocks/>
          </p:cNvSpPr>
          <p:nvPr/>
        </p:nvSpPr>
        <p:spPr>
          <a:xfrm>
            <a:off x="2377143" y="228962"/>
            <a:ext cx="7200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GB" dirty="0"/>
              <a:t>Moorings Installation – Case Study</a:t>
            </a:r>
            <a:endParaRPr lang="en-GB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81CA1E-5104-39E4-8A29-C99BEF9078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78568" y="3415505"/>
            <a:ext cx="3719111" cy="3128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3B2092-6132-54FB-20FB-BBA263CC8E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22380" y="650614"/>
            <a:ext cx="3309385" cy="2587791"/>
          </a:xfrm>
          <a:prstGeom prst="rect">
            <a:avLst/>
          </a:prstGeom>
        </p:spPr>
      </p:pic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4C415D68-6CB8-9C15-F0A0-7F1B11DD2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6498000"/>
            <a:ext cx="4692926" cy="360000"/>
          </a:xfrm>
        </p:spPr>
        <p:txBody>
          <a:bodyPr/>
          <a:lstStyle/>
          <a:p>
            <a:r>
              <a:rPr lang="en-GB" noProof="0"/>
              <a:t>TADEK LIMITED  |  FOW Project Engineering</a:t>
            </a:r>
          </a:p>
        </p:txBody>
      </p:sp>
      <p:pic>
        <p:nvPicPr>
          <p:cNvPr id="19" name="Picture 18" descr="A couple of men in hard hats eating pizza&#10;&#10;AI-generated content may be incorrect.">
            <a:extLst>
              <a:ext uri="{FF2B5EF4-FFF2-40B4-BE49-F238E27FC236}">
                <a16:creationId xmlns:a16="http://schemas.microsoft.com/office/drawing/2014/main" id="{5F4A4983-0037-6D47-0A64-D857F510B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318" y="3415505"/>
            <a:ext cx="2346170" cy="3128226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2E0AF40-B893-8C10-88D2-8FBD81890A7B}"/>
              </a:ext>
            </a:extLst>
          </p:cNvPr>
          <p:cNvSpPr txBox="1">
            <a:spLocks/>
          </p:cNvSpPr>
          <p:nvPr/>
        </p:nvSpPr>
        <p:spPr>
          <a:xfrm>
            <a:off x="11410950" y="6498000"/>
            <a:ext cx="27622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b="0" i="0" kern="120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19BE04-D035-2446-B06D-A042467B6A63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80640-6CD6-96AE-1B9C-4871E18A5B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444"/>
          <a:stretch>
            <a:fillRect/>
          </a:stretch>
        </p:blipFill>
        <p:spPr>
          <a:xfrm>
            <a:off x="5340626" y="1145605"/>
            <a:ext cx="3037049" cy="214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5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3663-B7DA-B23A-A736-26BF5EE27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2821240"/>
            <a:ext cx="3168377" cy="253558"/>
          </a:xfrm>
        </p:spPr>
        <p:txBody>
          <a:bodyPr/>
          <a:lstStyle/>
          <a:p>
            <a:r>
              <a:rPr lang="en-GB" sz="3200" dirty="0">
                <a:solidFill>
                  <a:srgbClr val="002060"/>
                </a:solidFill>
              </a:rPr>
              <a:t>CONTENTS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8CEFE-E2AD-618C-6CCB-555CEA98F46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38300" y="3783202"/>
            <a:ext cx="3657600" cy="14745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Tadek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Synthetic Rope Moorings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Installation and Hook-up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Conclusions and Perspectives</a:t>
            </a:r>
          </a:p>
        </p:txBody>
      </p:sp>
    </p:spTree>
    <p:extLst>
      <p:ext uri="{BB962C8B-B14F-4D97-AF65-F5344CB8AC3E}">
        <p14:creationId xmlns:p14="http://schemas.microsoft.com/office/powerpoint/2010/main" val="192753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B235A-1098-71A8-E4DF-0718E98AC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012268-F03F-687A-5A4D-BD971C82E2D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7702" y="1260475"/>
            <a:ext cx="4120143" cy="4911725"/>
          </a:xfrm>
        </p:spPr>
        <p:txBody>
          <a:bodyPr/>
          <a:lstStyle/>
          <a:p>
            <a:pPr lvl="2">
              <a:buClr>
                <a:schemeClr val="tx2"/>
              </a:buClr>
            </a:pPr>
            <a:r>
              <a:rPr lang="en-GB" sz="1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Hook-Up Lessons Learned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PMC testing was important – adjustment rigging.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Tight twist tolerances on HMPE ropes was difficult </a:t>
            </a:r>
            <a:r>
              <a:rPr lang="en-GB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achieve.</a:t>
            </a:r>
            <a:endParaRPr lang="en-GB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Tadek design of installation aid to enhance operation.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Weather buoy for weather monitoring.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Crew Transfer limited operations.</a:t>
            </a: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Most efficient hook-ups on WindFloat platforms ever achieved !</a:t>
            </a:r>
            <a:endParaRPr lang="en-GB" b="1" noProof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noProof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lvl="2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noProof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08000" lvl="2" indent="-108000"/>
            <a:endParaRPr lang="en-GB" noProof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itle 22">
            <a:extLst>
              <a:ext uri="{FF2B5EF4-FFF2-40B4-BE49-F238E27FC236}">
                <a16:creationId xmlns:a16="http://schemas.microsoft.com/office/drawing/2014/main" id="{9A44D20D-CAE1-C374-D996-A1A601EAE133}"/>
              </a:ext>
            </a:extLst>
          </p:cNvPr>
          <p:cNvSpPr txBox="1">
            <a:spLocks/>
          </p:cNvSpPr>
          <p:nvPr/>
        </p:nvSpPr>
        <p:spPr>
          <a:xfrm>
            <a:off x="2377143" y="228962"/>
            <a:ext cx="7200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GB" dirty="0"/>
              <a:t>Moorings Installation – Case Study</a:t>
            </a:r>
            <a:endParaRPr lang="en-GB" noProof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E61441-79C4-D9F0-2C87-D2BEE6954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158" y="179626"/>
            <a:ext cx="4568602" cy="3249374"/>
          </a:xfrm>
          <a:prstGeom prst="rect">
            <a:avLst/>
          </a:prstGeom>
        </p:spPr>
      </p:pic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5275C259-26DD-7E47-F0CB-10647BE10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6498000"/>
            <a:ext cx="4692926" cy="360000"/>
          </a:xfrm>
        </p:spPr>
        <p:txBody>
          <a:bodyPr/>
          <a:lstStyle/>
          <a:p>
            <a:r>
              <a:rPr lang="en-GB" noProof="0"/>
              <a:t>TADEK LIMITED  |  FOW Project Engineering</a:t>
            </a:r>
          </a:p>
        </p:txBody>
      </p:sp>
      <p:pic>
        <p:nvPicPr>
          <p:cNvPr id="16" name="Picture 15" descr="A couple of men sitting on a deck of a boat&#10;&#10;AI-generated content may be incorrect.">
            <a:extLst>
              <a:ext uri="{FF2B5EF4-FFF2-40B4-BE49-F238E27FC236}">
                <a16:creationId xmlns:a16="http://schemas.microsoft.com/office/drawing/2014/main" id="{FAE00D2A-0064-82EB-BA74-536F1FE82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639" y="3497987"/>
            <a:ext cx="2254655" cy="3006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30CA31-45F8-0529-B7AB-7744929959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447" t="29946" r="28824" b="11460"/>
          <a:stretch>
            <a:fillRect/>
          </a:stretch>
        </p:blipFill>
        <p:spPr>
          <a:xfrm>
            <a:off x="7175157" y="3497987"/>
            <a:ext cx="2254655" cy="3032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6243C6-74BF-0266-5A42-DB7E7F468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3507607"/>
            <a:ext cx="5542330" cy="3023093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BE72D5-BBAB-4F39-C25C-E55E598B7F4A}"/>
              </a:ext>
            </a:extLst>
          </p:cNvPr>
          <p:cNvSpPr txBox="1">
            <a:spLocks/>
          </p:cNvSpPr>
          <p:nvPr/>
        </p:nvSpPr>
        <p:spPr>
          <a:xfrm>
            <a:off x="11410950" y="6498000"/>
            <a:ext cx="27622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b="0" i="0" kern="120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19BE04-D035-2446-B06D-A042467B6A63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304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B8824-DF2B-ED35-1562-4F6AD39BE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BF8485-C5F2-9982-570D-CE6804FDE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3447" y="4333160"/>
            <a:ext cx="3168377" cy="9246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000" dirty="0"/>
              <a:t>Conclusions and Perspectives</a:t>
            </a:r>
          </a:p>
        </p:txBody>
      </p:sp>
    </p:spTree>
    <p:extLst>
      <p:ext uri="{BB962C8B-B14F-4D97-AF65-F5344CB8AC3E}">
        <p14:creationId xmlns:p14="http://schemas.microsoft.com/office/powerpoint/2010/main" val="15132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9C7EAB-1BD4-8ABE-5AC5-114248A41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Synthetic ropes can provide better performance than steel components and have already significant track record in specific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Different types of synthetic rope with different properties, suitable for alternative applications (e.g. nylon for shallow water harsh environments, polyester for deep-water offshore moorings, HMPE for TLPs and mild)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Industry standards note the importance of re-tensioning and avoidance of seabed contact, is this still relevant with novel solutions?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Hybrid moorings with synthetic rope segments are technically feasible for floating wind and satisfy all design criteria in intact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Offshore installation is sensitive to the requirement for seabed clearance and may require bespoke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Tadek’s experience shows that HMPE removes need for re-tensioning but subject to strict tolerances and requires careful monitoring of twisting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Learning curves for floating wind mooring installation very steep -&gt; potential of significant time savings in large scale wind farm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Development of bespoke quick-release connectors and terminations enabler for smoother installations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720A4F-BE97-C1C5-8E51-FFCC89A97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and Perspectives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DE2D7-13F4-5222-335E-0BDB39F7E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NUMBER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498DDB-1A3B-B2A0-BD23-7D9E8F824A2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478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66B829E-8F9A-3DAB-40C5-7FC7281BBA14}"/>
              </a:ext>
            </a:extLst>
          </p:cNvPr>
          <p:cNvSpPr txBox="1">
            <a:spLocks/>
          </p:cNvSpPr>
          <p:nvPr/>
        </p:nvSpPr>
        <p:spPr>
          <a:xfrm>
            <a:off x="1638300" y="3966213"/>
            <a:ext cx="3873064" cy="52880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>
                <a:solidFill>
                  <a:srgbClr val="121B4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Naval Architects, Project Managers, Offshore &amp; Subsea Engineers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00C8B2B-6083-6350-E694-DCE514B30C6B}"/>
              </a:ext>
            </a:extLst>
          </p:cNvPr>
          <p:cNvSpPr txBox="1">
            <a:spLocks/>
          </p:cNvSpPr>
          <p:nvPr/>
        </p:nvSpPr>
        <p:spPr>
          <a:xfrm>
            <a:off x="1638299" y="4507263"/>
            <a:ext cx="3873064" cy="5288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300"/>
              </a:spcAft>
            </a:pPr>
            <a:r>
              <a:rPr lang="en-GB" sz="1000">
                <a:solidFill>
                  <a:srgbClr val="121B4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Get in touch</a:t>
            </a:r>
          </a:p>
          <a:p>
            <a:pPr algn="l">
              <a:spcBef>
                <a:spcPts val="0"/>
              </a:spcBef>
            </a:pPr>
            <a:r>
              <a:rPr lang="en-GB" sz="1000" b="0">
                <a:solidFill>
                  <a:srgbClr val="121B4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+44 (0) 1483 971 583</a:t>
            </a:r>
          </a:p>
          <a:p>
            <a:pPr algn="l">
              <a:spcBef>
                <a:spcPts val="0"/>
              </a:spcBef>
            </a:pPr>
            <a:r>
              <a:rPr lang="en-GB" sz="1000" b="0">
                <a:solidFill>
                  <a:srgbClr val="121B4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hello@tadek.co.uk</a:t>
            </a:r>
          </a:p>
        </p:txBody>
      </p:sp>
    </p:spTree>
    <p:extLst>
      <p:ext uri="{BB962C8B-B14F-4D97-AF65-F5344CB8AC3E}">
        <p14:creationId xmlns:p14="http://schemas.microsoft.com/office/powerpoint/2010/main" val="348538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5E743B-4E8C-F5B3-491E-ADBF0A7A6A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000" dirty="0"/>
              <a:t>Tadek Overview</a:t>
            </a:r>
          </a:p>
        </p:txBody>
      </p:sp>
    </p:spTree>
    <p:extLst>
      <p:ext uri="{BB962C8B-B14F-4D97-AF65-F5344CB8AC3E}">
        <p14:creationId xmlns:p14="http://schemas.microsoft.com/office/powerpoint/2010/main" val="254712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D03F3-0F2A-2665-DCC4-15D4D7B07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40F9420-8197-0DFB-E492-A4407AF86D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199" y="3429000"/>
            <a:ext cx="4033881" cy="3208474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69" name="Content Placeholder 4">
            <a:extLst>
              <a:ext uri="{FF2B5EF4-FFF2-40B4-BE49-F238E27FC236}">
                <a16:creationId xmlns:a16="http://schemas.microsoft.com/office/drawing/2014/main" id="{4590359F-2C16-9422-39D3-CE2621110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260475"/>
            <a:ext cx="5250682" cy="4911725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Tadek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Dynamic design &amp; engineering consultancy established 2010.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HQ in Woking, UK with a team of ~35 permanent staff.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Over 300 projects worldwide (Europe, Africa, Americas, APAC).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Expertise in traditional O&amp;G to cutting edge renewable energy.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Specialist partners (e.g. CFD, Geotech).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ISO9001 Quality Management Certified UKAS BAB. </a:t>
            </a:r>
          </a:p>
          <a:p>
            <a:endParaRPr lang="en-GB" sz="1400" b="1" u="sng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6FF796-76C4-0BB8-C46B-D81DF09C6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Tadek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E209632-C8C9-3531-91C5-F058482301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9" y="5426307"/>
            <a:ext cx="818386" cy="847123"/>
          </a:xfrm>
          <a:prstGeom prst="rect">
            <a:avLst/>
          </a:prstGeom>
        </p:spPr>
      </p:pic>
      <p:pic>
        <p:nvPicPr>
          <p:cNvPr id="76" name="Picture 75" descr="Logo, company name&#10;&#10;Description automatically generated">
            <a:extLst>
              <a:ext uri="{FF2B5EF4-FFF2-40B4-BE49-F238E27FC236}">
                <a16:creationId xmlns:a16="http://schemas.microsoft.com/office/drawing/2014/main" id="{9AEEA2B1-60C5-BCCA-BD45-F105AE375A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323" y="5405889"/>
            <a:ext cx="818386" cy="81838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74F1DAB-AD55-5AA7-48EB-0100311EDE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314" y="5475464"/>
            <a:ext cx="645375" cy="74881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1272B5C-E77A-D3FF-B3A5-D734E1E0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BE04-D035-2446-B06D-A042467B6A63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B9FFB6-D806-4023-5AB6-CD38676D124A}"/>
              </a:ext>
            </a:extLst>
          </p:cNvPr>
          <p:cNvGrpSpPr/>
          <p:nvPr/>
        </p:nvGrpSpPr>
        <p:grpSpPr>
          <a:xfrm>
            <a:off x="9270979" y="5164844"/>
            <a:ext cx="2433929" cy="1178120"/>
            <a:chOff x="9564413" y="4633399"/>
            <a:chExt cx="2433929" cy="11781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0F9BEE-88D2-5C93-135D-7C6446F58E4D}"/>
                </a:ext>
              </a:extLst>
            </p:cNvPr>
            <p:cNvGrpSpPr/>
            <p:nvPr/>
          </p:nvGrpSpPr>
          <p:grpSpPr>
            <a:xfrm>
              <a:off x="9564413" y="4633399"/>
              <a:ext cx="2433929" cy="1178120"/>
              <a:chOff x="7583429" y="1748679"/>
              <a:chExt cx="3960871" cy="190225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C06B6B3-8B19-085E-9D35-D663CB44D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83429" y="1748679"/>
                <a:ext cx="1548528" cy="1902251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479FCFD-86B1-CFAF-A805-21FBEA18C026}"/>
                  </a:ext>
                </a:extLst>
              </p:cNvPr>
              <p:cNvSpPr/>
              <p:nvPr/>
            </p:nvSpPr>
            <p:spPr>
              <a:xfrm>
                <a:off x="8841003" y="3305405"/>
                <a:ext cx="113378" cy="12914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D41BDFD-FF9A-8664-202E-F38B2A918AF0}"/>
                  </a:ext>
                </a:extLst>
              </p:cNvPr>
              <p:cNvGrpSpPr/>
              <p:nvPr/>
            </p:nvGrpSpPr>
            <p:grpSpPr>
              <a:xfrm>
                <a:off x="9131957" y="1769479"/>
                <a:ext cx="2412343" cy="1856006"/>
                <a:chOff x="9498937" y="2311179"/>
                <a:chExt cx="2412343" cy="1856006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40F27882-E3F5-CC97-9F1B-E560A9EB6E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98937" y="2311179"/>
                  <a:ext cx="2412343" cy="1856006"/>
                </a:xfrm>
                <a:prstGeom prst="rect">
                  <a:avLst/>
                </a:prstGeom>
                <a:ln w="12700">
                  <a:solidFill>
                    <a:srgbClr val="FF0000"/>
                  </a:solidFill>
                </a:ln>
              </p:spPr>
            </p:pic>
            <p:sp>
              <p:nvSpPr>
                <p:cNvPr id="12" name="Arrow: Down 11">
                  <a:extLst>
                    <a:ext uri="{FF2B5EF4-FFF2-40B4-BE49-F238E27FC236}">
                      <a16:creationId xmlns:a16="http://schemas.microsoft.com/office/drawing/2014/main" id="{CE3EDC0D-6208-0EF3-7E78-C66A0843580F}"/>
                    </a:ext>
                  </a:extLst>
                </p:cNvPr>
                <p:cNvSpPr/>
                <p:nvPr/>
              </p:nvSpPr>
              <p:spPr>
                <a:xfrm>
                  <a:off x="9964739" y="3289300"/>
                  <a:ext cx="153153" cy="425450"/>
                </a:xfrm>
                <a:prstGeom prst="downArrow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502900D-3E25-09D4-A643-CBC92C7AB95A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 flipV="1">
                <a:off x="8897692" y="1748679"/>
                <a:ext cx="234265" cy="155672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07BD116-06D4-9930-DE35-835AA8DE4742}"/>
                  </a:ext>
                </a:extLst>
              </p:cNvPr>
              <p:cNvCxnSpPr>
                <a:cxnSpLocks/>
                <a:stCxn id="7" idx="2"/>
              </p:cNvCxnSpPr>
              <p:nvPr/>
            </p:nvCxnSpPr>
            <p:spPr>
              <a:xfrm>
                <a:off x="8897692" y="3434548"/>
                <a:ext cx="234265" cy="20744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6C2E8E-35E7-E90E-781E-C9279DAFB701}"/>
                </a:ext>
              </a:extLst>
            </p:cNvPr>
            <p:cNvSpPr txBox="1"/>
            <p:nvPr/>
          </p:nvSpPr>
          <p:spPr>
            <a:xfrm>
              <a:off x="11145874" y="5085693"/>
              <a:ext cx="6138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/>
                <a:t>London</a:t>
              </a:r>
            </a:p>
          </p:txBody>
        </p:sp>
      </p:grpSp>
      <p:pic>
        <p:nvPicPr>
          <p:cNvPr id="18" name="Picture 1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6D0EB71-6825-CFF7-6B56-4FB63A974F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2680" y="1192387"/>
            <a:ext cx="5492228" cy="347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2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2F724-1E12-5CCC-BA86-9738A0547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4">
            <a:extLst>
              <a:ext uri="{FF2B5EF4-FFF2-40B4-BE49-F238E27FC236}">
                <a16:creationId xmlns:a16="http://schemas.microsoft.com/office/drawing/2014/main" id="{0D8BA9D2-EEA9-3423-56C0-CB1B56169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632" y="1260476"/>
            <a:ext cx="3369496" cy="1575192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Advisory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Field Development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Owners Engineering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Risk Analysis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Technical Due Diligence</a:t>
            </a:r>
          </a:p>
          <a:p>
            <a:endParaRPr lang="en-GB" sz="1400" b="1" u="sng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82B914-1514-037E-F880-AA6D74DCE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Capabilities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5869B0A-E3F0-4C97-3343-6FAE1476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BE04-D035-2446-B06D-A042467B6A6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850D291-2318-804E-4544-59ED1FE1F4FB}"/>
              </a:ext>
            </a:extLst>
          </p:cNvPr>
          <p:cNvSpPr txBox="1">
            <a:spLocks/>
          </p:cNvSpPr>
          <p:nvPr/>
        </p:nvSpPr>
        <p:spPr>
          <a:xfrm>
            <a:off x="4482689" y="1260476"/>
            <a:ext cx="3369496" cy="16573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System Font Regular"/>
              <a:buNone/>
              <a:tabLst/>
              <a:defRPr sz="1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2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Ocean Projects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Project Management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Project Planning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Project Engineering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QHSE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4DFEDF7-5F40-96B7-3A59-792662EB89B3}"/>
              </a:ext>
            </a:extLst>
          </p:cNvPr>
          <p:cNvSpPr txBox="1">
            <a:spLocks/>
          </p:cNvSpPr>
          <p:nvPr/>
        </p:nvSpPr>
        <p:spPr>
          <a:xfrm>
            <a:off x="8317678" y="1260476"/>
            <a:ext cx="3369496" cy="18747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System Font Regular"/>
              <a:buNone/>
              <a:tabLst/>
              <a:defRPr sz="1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2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Ocean Engineering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Naval Architecture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SURF &amp; Cables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Design &amp; Structural Engineering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Installation Analysis</a:t>
            </a:r>
          </a:p>
          <a:p>
            <a:pPr marL="171450" lvl="2" indent="-1714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Mooring, FOW &amp; Floating Systems</a:t>
            </a:r>
          </a:p>
          <a:p>
            <a:endParaRPr lang="en-GB" sz="1400" b="1" u="sng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9734E7-EC90-DB32-716A-9661EB5F5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689" y="2965468"/>
            <a:ext cx="2712112" cy="17932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2EAE26-9241-0540-3284-EF4DE2540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690" y="4855101"/>
            <a:ext cx="2712112" cy="1585017"/>
          </a:xfrm>
          <a:prstGeom prst="rect">
            <a:avLst/>
          </a:prstGeom>
        </p:spPr>
      </p:pic>
      <p:pic>
        <p:nvPicPr>
          <p:cNvPr id="28" name="Picture 27" descr="A wind turbine in a field&#10;&#10;Description automatically generated">
            <a:extLst>
              <a:ext uri="{FF2B5EF4-FFF2-40B4-BE49-F238E27FC236}">
                <a16:creationId xmlns:a16="http://schemas.microsoft.com/office/drawing/2014/main" id="{DD7A7EFA-A2BA-4F62-516B-C90B10959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32" y="2965468"/>
            <a:ext cx="2427229" cy="338019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1B66C9E-5F1C-CEDD-6E95-66F065B46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0"/>
          <a:stretch>
            <a:fillRect/>
          </a:stretch>
        </p:blipFill>
        <p:spPr bwMode="auto">
          <a:xfrm>
            <a:off x="8317678" y="3148985"/>
            <a:ext cx="2860605" cy="14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C866FB-4CBF-2DC7-C047-8134592E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35" b="5352"/>
          <a:stretch>
            <a:fillRect/>
          </a:stretch>
        </p:blipFill>
        <p:spPr>
          <a:xfrm>
            <a:off x="8317678" y="4655565"/>
            <a:ext cx="2860605" cy="170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56ADF-3B6A-2F63-9C7E-7BE427B9B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450EB-0F21-E18E-A185-50253445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BE04-D035-2446-B06D-A042467B6A63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6D2B71-9199-3826-F6BC-EB68E5F3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Roboto"/>
                <a:ea typeface="Roboto"/>
                <a:cs typeface="Roboto"/>
              </a:rPr>
              <a:t>One Team – Two Disciplines</a:t>
            </a:r>
            <a:endParaRPr lang="en-GB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8B7737D-FBE1-B6DC-3F4A-CD4EFEB19268}"/>
              </a:ext>
            </a:extLst>
          </p:cNvPr>
          <p:cNvGrpSpPr/>
          <p:nvPr/>
        </p:nvGrpSpPr>
        <p:grpSpPr>
          <a:xfrm>
            <a:off x="1045915" y="1450557"/>
            <a:ext cx="4149997" cy="5047443"/>
            <a:chOff x="-4338607" y="-431959"/>
            <a:chExt cx="7806618" cy="949481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E02BB58-9078-6EC9-27D3-A0509DE4F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761" t="11302" r="17019" b="26170"/>
            <a:stretch>
              <a:fillRect/>
            </a:stretch>
          </p:blipFill>
          <p:spPr>
            <a:xfrm>
              <a:off x="-1978433" y="5716560"/>
              <a:ext cx="2577606" cy="33462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869F8B2-018A-B391-5E20-CD26A24CE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2253"/>
            <a:stretch/>
          </p:blipFill>
          <p:spPr>
            <a:xfrm>
              <a:off x="-492221" y="683688"/>
              <a:ext cx="3960232" cy="31134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961587-F20B-6FD3-9FD3-75B48218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568" y="5431498"/>
              <a:ext cx="2345098" cy="3133904"/>
            </a:xfrm>
            <a:prstGeom prst="rect">
              <a:avLst/>
            </a:prstGeom>
          </p:spPr>
        </p:pic>
        <p:pic>
          <p:nvPicPr>
            <p:cNvPr id="36" name="Picture 35" descr="A person standing in front of a large ship&#10;&#10;Description automatically generated">
              <a:extLst>
                <a:ext uri="{FF2B5EF4-FFF2-40B4-BE49-F238E27FC236}">
                  <a16:creationId xmlns:a16="http://schemas.microsoft.com/office/drawing/2014/main" id="{300EA6AE-EF28-A6B0-3DE2-43E2E03CC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609"/>
            <a:stretch/>
          </p:blipFill>
          <p:spPr>
            <a:xfrm>
              <a:off x="-2339028" y="-431959"/>
              <a:ext cx="2841987" cy="3649529"/>
            </a:xfrm>
            <a:prstGeom prst="rect">
              <a:avLst/>
            </a:prstGeom>
          </p:spPr>
        </p:pic>
        <p:pic>
          <p:nvPicPr>
            <p:cNvPr id="37" name="Content Placeholder 19">
              <a:extLst>
                <a:ext uri="{FF2B5EF4-FFF2-40B4-BE49-F238E27FC236}">
                  <a16:creationId xmlns:a16="http://schemas.microsoft.com/office/drawing/2014/main" id="{4AF9BA7D-30B9-EB77-3B67-A6BA1744B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715" r="4715"/>
            <a:stretch/>
          </p:blipFill>
          <p:spPr>
            <a:xfrm>
              <a:off x="-4312100" y="830966"/>
              <a:ext cx="2737125" cy="35424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2621701-29FE-39EC-AEF4-A949B170C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970480" y="3017316"/>
              <a:ext cx="4034101" cy="30495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71B7C9-AEA3-F998-EF2B-4B03D08CF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4338607" y="4177258"/>
              <a:ext cx="2618961" cy="35306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C264C-7B69-8A35-9E8A-0468AB4F08B4}"/>
              </a:ext>
            </a:extLst>
          </p:cNvPr>
          <p:cNvGrpSpPr/>
          <p:nvPr/>
        </p:nvGrpSpPr>
        <p:grpSpPr>
          <a:xfrm>
            <a:off x="6026090" y="1383902"/>
            <a:ext cx="5287119" cy="5033830"/>
            <a:chOff x="5941393" y="988956"/>
            <a:chExt cx="5554192" cy="537832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1A17C7C-C9D1-EE0A-F6AB-BCA56E93B76B}"/>
                </a:ext>
              </a:extLst>
            </p:cNvPr>
            <p:cNvGrpSpPr/>
            <p:nvPr/>
          </p:nvGrpSpPr>
          <p:grpSpPr>
            <a:xfrm>
              <a:off x="5941393" y="988956"/>
              <a:ext cx="5348375" cy="5378324"/>
              <a:chOff x="4100009" y="-2007308"/>
              <a:chExt cx="11468516" cy="1153273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1B353D8-E974-48E8-3F86-6C57A78F3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84314" y="3017316"/>
                <a:ext cx="5061714" cy="378124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44E80E3-0E44-A1C2-6E02-140CA8667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06998" y="-2007308"/>
                <a:ext cx="4583039" cy="313390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AAC1C4A-D876-09A7-3CEF-A340B9FBA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79743" y="3177423"/>
                <a:ext cx="3542310" cy="2561502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494DF80-75BD-B459-922A-99D2792CF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00009" y="370326"/>
                <a:ext cx="3855875" cy="286811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F8FDC48-EB8B-08E8-37B2-F55AF6931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10592" y="622833"/>
                <a:ext cx="4054557" cy="2781301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1282FE6-90D2-98BE-0AC7-F8956AC31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522054" y="2166627"/>
                <a:ext cx="4046471" cy="3767841"/>
              </a:xfrm>
              <a:prstGeom prst="rect">
                <a:avLst/>
              </a:prstGeom>
            </p:spPr>
          </p:pic>
          <p:pic>
            <p:nvPicPr>
              <p:cNvPr id="35" name="Picture 34" descr="A group of men sitting at a desk with computers&#10;&#10;Description automatically generated">
                <a:extLst>
                  <a:ext uri="{FF2B5EF4-FFF2-40B4-BE49-F238E27FC236}">
                    <a16:creationId xmlns:a16="http://schemas.microsoft.com/office/drawing/2014/main" id="{0BFB6E5E-6380-6A24-27F2-A74227F017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96717" y="6524809"/>
                <a:ext cx="4803899" cy="3000617"/>
              </a:xfrm>
              <a:prstGeom prst="rect">
                <a:avLst/>
              </a:prstGeom>
            </p:spPr>
          </p:pic>
        </p:grpSp>
        <p:pic>
          <p:nvPicPr>
            <p:cNvPr id="2050" name="Picture 2" descr="A group of men in a room with computers&#10;&#10;AI-generated content may be incorrect.">
              <a:extLst>
                <a:ext uri="{FF2B5EF4-FFF2-40B4-BE49-F238E27FC236}">
                  <a16:creationId xmlns:a16="http://schemas.microsoft.com/office/drawing/2014/main" id="{C46CDF1C-1D0A-0C0B-D717-92CBF741F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2239" y="4492770"/>
              <a:ext cx="2893346" cy="1874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65FD1A-75BB-DF00-834E-A9732D2EA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t="12055"/>
            <a:stretch>
              <a:fillRect/>
            </a:stretch>
          </p:blipFill>
          <p:spPr>
            <a:xfrm>
              <a:off x="8930125" y="1409137"/>
              <a:ext cx="2565460" cy="1862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0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008CB-DF58-A59C-4CA0-8F577D81E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E0E15B8-4479-79DB-9685-CBB58CC6B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735" y="4351448"/>
            <a:ext cx="2481353" cy="9246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000" dirty="0"/>
              <a:t>Synthetic Rope Moorings</a:t>
            </a:r>
          </a:p>
        </p:txBody>
      </p:sp>
    </p:spTree>
    <p:extLst>
      <p:ext uri="{BB962C8B-B14F-4D97-AF65-F5344CB8AC3E}">
        <p14:creationId xmlns:p14="http://schemas.microsoft.com/office/powerpoint/2010/main" val="306814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137787-F088-7A90-9FDB-12FD3E661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260475"/>
            <a:ext cx="11039474" cy="360001"/>
          </a:xfrm>
        </p:spPr>
        <p:txBody>
          <a:bodyPr/>
          <a:lstStyle/>
          <a:p>
            <a:r>
              <a:rPr lang="en-GB" dirty="0"/>
              <a:t>Synthetic ropes used traditionally in offshore energy projects with different conditions: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DBEC94-F2B2-DC79-3845-A9632D5D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Synthetic Ropes in Offshore Energy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447A7-327A-177E-136A-828300A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NUMBER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32A1C2F-0799-34B8-1BA7-2C09693019B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719758" y="1915526"/>
            <a:ext cx="2098739" cy="15740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DB96F5-E54F-2A73-405B-8B64DBA60674}"/>
              </a:ext>
            </a:extLst>
          </p:cNvPr>
          <p:cNvSpPr txBox="1"/>
          <p:nvPr/>
        </p:nvSpPr>
        <p:spPr>
          <a:xfrm>
            <a:off x="631825" y="4363937"/>
            <a:ext cx="10706100" cy="21010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System Font Regular"/>
              <a:buNone/>
              <a:tabLst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6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20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8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Increasingly the primary choice for the mooring systems of FOWTs because suitable to taut and semi-taut systems with advantages over catenary systems: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Lighter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Better compliance and load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Durability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cost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214161-EA52-F3F1-ED15-CDE3EFBAA964}"/>
              </a:ext>
            </a:extLst>
          </p:cNvPr>
          <p:cNvSpPr txBox="1"/>
          <p:nvPr/>
        </p:nvSpPr>
        <p:spPr>
          <a:xfrm>
            <a:off x="736846" y="3570059"/>
            <a:ext cx="2925417" cy="552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System Font Regular"/>
              <a:buNone/>
              <a:tabLst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6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20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8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1600" dirty="0"/>
              <a:t>Deep water mooring of production platforms (polyester)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A3BF71-D458-AE06-4354-FF9000AF126F}"/>
              </a:ext>
            </a:extLst>
          </p:cNvPr>
          <p:cNvSpPr txBox="1"/>
          <p:nvPr/>
        </p:nvSpPr>
        <p:spPr>
          <a:xfrm>
            <a:off x="4420720" y="3570060"/>
            <a:ext cx="2696817" cy="552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System Font Regular"/>
              <a:buNone/>
              <a:tabLst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6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20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8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1600" dirty="0"/>
              <a:t>Tanker mooring to SPM systems (nylon)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1884CA-A1F8-25D2-B0B8-E0B0BF02E0C5}"/>
              </a:ext>
            </a:extLst>
          </p:cNvPr>
          <p:cNvSpPr txBox="1"/>
          <p:nvPr/>
        </p:nvSpPr>
        <p:spPr>
          <a:xfrm>
            <a:off x="7732776" y="3574115"/>
            <a:ext cx="3621024" cy="552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System Font Regular"/>
              <a:buNone/>
              <a:tabLst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6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20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0"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8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1600" dirty="0"/>
              <a:t>Quayside and Ship-To-Ship mooring of tankers and LNGCs (HMPE)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3DC11B-1FA1-7015-C203-1DCB66094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808" y="1889171"/>
            <a:ext cx="2944368" cy="1626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297F8C-DBA6-6521-398A-C3CA5EB10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023" y="1793378"/>
            <a:ext cx="1625064" cy="17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32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5B2CE-F431-E754-3317-44751191D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9CD444-2C74-7D76-1A84-0F5AC63AB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260476"/>
            <a:ext cx="6777228" cy="2037038"/>
          </a:xfrm>
        </p:spPr>
        <p:txBody>
          <a:bodyPr/>
          <a:lstStyle/>
          <a:p>
            <a:r>
              <a:rPr lang="en-GB" dirty="0"/>
              <a:t>Different types of synthetic ropes have different properties: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HMPE -&gt; high strength and high stiffness, creep-sensitive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Polyester -&gt; mid-range stiffness, limited creep, low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Nylon -&gt; large elongation, long-term usage not proven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DA9872-6280-5347-0614-34C23C68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Synthetic Rope Properties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DF8CC-F9CD-1BD3-ABC1-8FC3205C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NUMBER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9207FA-438F-E70E-6B4D-D50A70F97C1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7EFF4E-12EE-4110-382B-09662FBB3A70}"/>
              </a:ext>
            </a:extLst>
          </p:cNvPr>
          <p:cNvGrpSpPr/>
          <p:nvPr/>
        </p:nvGrpSpPr>
        <p:grpSpPr>
          <a:xfrm>
            <a:off x="7239000" y="948850"/>
            <a:ext cx="3299026" cy="3003269"/>
            <a:chOff x="8372175" y="1365557"/>
            <a:chExt cx="3299026" cy="30032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7F9D61-1DC8-8DE9-8FD4-AD83844A5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175" y="1365557"/>
              <a:ext cx="3299026" cy="28955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8A1B57-56F7-4B06-5D35-7FBC6C7CDD4F}"/>
                </a:ext>
              </a:extLst>
            </p:cNvPr>
            <p:cNvSpPr txBox="1"/>
            <p:nvPr/>
          </p:nvSpPr>
          <p:spPr>
            <a:xfrm>
              <a:off x="8631668" y="4153382"/>
              <a:ext cx="30395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800" i="1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Courtesy of Bridon-Bekaert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88996E-27BC-512F-CFD6-1657D6C5FFF0}"/>
              </a:ext>
            </a:extLst>
          </p:cNvPr>
          <p:cNvGrpSpPr/>
          <p:nvPr/>
        </p:nvGrpSpPr>
        <p:grpSpPr>
          <a:xfrm>
            <a:off x="929776" y="3361755"/>
            <a:ext cx="3925688" cy="3136245"/>
            <a:chOff x="2170312" y="3361755"/>
            <a:chExt cx="3925688" cy="31362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00AA38-6E68-63A0-3AC4-18C0719F6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0312" y="3361755"/>
              <a:ext cx="3925688" cy="297334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17691C2-9F1E-159D-8EF5-C76BF6319389}"/>
                </a:ext>
              </a:extLst>
            </p:cNvPr>
            <p:cNvSpPr txBox="1"/>
            <p:nvPr/>
          </p:nvSpPr>
          <p:spPr>
            <a:xfrm>
              <a:off x="2718139" y="6267168"/>
              <a:ext cx="30395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i="1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DNV “</a:t>
              </a:r>
              <a:r>
                <a:rPr lang="en-GB" sz="900" i="1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Syrope</a:t>
              </a:r>
              <a:r>
                <a:rPr lang="en-GB" sz="900" i="1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” Model – Falkenberg et al., 2017</a:t>
              </a:r>
            </a:p>
          </p:txBody>
        </p:sp>
      </p:grp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4DB2EAF4-75AC-DBE6-A21F-6322DF54C866}"/>
              </a:ext>
            </a:extLst>
          </p:cNvPr>
          <p:cNvSpPr txBox="1">
            <a:spLocks/>
          </p:cNvSpPr>
          <p:nvPr/>
        </p:nvSpPr>
        <p:spPr>
          <a:xfrm>
            <a:off x="5018650" y="4347383"/>
            <a:ext cx="6243574" cy="1686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System Font Regular"/>
              <a:buNone/>
              <a:tabLst/>
              <a:defRPr sz="1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2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1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stem Font Regular"/>
              <a:buNone/>
              <a:tabLst/>
              <a:defRPr sz="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Both polyester and nylon subject to adjustments in the line length due to stretching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Loading follow a hysteresis, according to the </a:t>
            </a:r>
            <a:r>
              <a:rPr lang="en-GB" dirty="0" err="1"/>
              <a:t>Syrope</a:t>
            </a:r>
            <a:r>
              <a:rPr lang="en-GB" dirty="0"/>
              <a:t>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Nylon prone to significant stretching after the hook-up, requiring different steps of re-tensioning operations</a:t>
            </a:r>
          </a:p>
        </p:txBody>
      </p:sp>
    </p:spTree>
    <p:extLst>
      <p:ext uri="{BB962C8B-B14F-4D97-AF65-F5344CB8AC3E}">
        <p14:creationId xmlns:p14="http://schemas.microsoft.com/office/powerpoint/2010/main" val="2866405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ADEK 1">
      <a:dk1>
        <a:srgbClr val="1D242B"/>
      </a:dk1>
      <a:lt1>
        <a:srgbClr val="FFFFFF"/>
      </a:lt1>
      <a:dk2>
        <a:srgbClr val="7B868C"/>
      </a:dk2>
      <a:lt2>
        <a:srgbClr val="CFD3D3"/>
      </a:lt2>
      <a:accent1>
        <a:srgbClr val="FFB71B"/>
      </a:accent1>
      <a:accent2>
        <a:srgbClr val="0093C9"/>
      </a:accent2>
      <a:accent3>
        <a:srgbClr val="194F90"/>
      </a:accent3>
      <a:accent4>
        <a:srgbClr val="001F60"/>
      </a:accent4>
      <a:accent5>
        <a:srgbClr val="111C4E"/>
      </a:accent5>
      <a:accent6>
        <a:srgbClr val="221C34"/>
      </a:accent6>
      <a:hlink>
        <a:srgbClr val="0093C9"/>
      </a:hlink>
      <a:folHlink>
        <a:srgbClr val="0093C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dek-PPT-Template" id="{BF892457-C955-4747-8B3F-7B7A045251B7}" vid="{CB73B9E3-3C36-7145-9CF3-544198B257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AB460FA7056F49B4DA75ACCDBC3294" ma:contentTypeVersion="20" ma:contentTypeDescription="Create a new document." ma:contentTypeScope="" ma:versionID="4c58f1a127286e65491424f21fef0b61">
  <xsd:schema xmlns:xsd="http://www.w3.org/2001/XMLSchema" xmlns:xs="http://www.w3.org/2001/XMLSchema" xmlns:p="http://schemas.microsoft.com/office/2006/metadata/properties" xmlns:ns1="http://schemas.microsoft.com/sharepoint/v3" xmlns:ns2="ee703e74-0dd6-403b-bc31-64c27f295d8b" xmlns:ns3="120a3acc-f013-4812-9918-8bdc2c0ef5e5" targetNamespace="http://schemas.microsoft.com/office/2006/metadata/properties" ma:root="true" ma:fieldsID="5e4c3ba7c06f8484b9df61f979333021" ns1:_="" ns2:_="" ns3:_="">
    <xsd:import namespace="http://schemas.microsoft.com/sharepoint/v3"/>
    <xsd:import namespace="ee703e74-0dd6-403b-bc31-64c27f295d8b"/>
    <xsd:import namespace="120a3acc-f013-4812-9918-8bdc2c0ef5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03e74-0dd6-403b-bc31-64c27f295d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28f2db9-363d-48a0-99f0-0a5f4ae037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a3acc-f013-4812-9918-8bdc2c0ef5e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866e8a5c-5a0b-4313-96ad-0fec027bc519}" ma:internalName="TaxCatchAll" ma:showField="CatchAllData" ma:web="120a3acc-f013-4812-9918-8bdc2c0ef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0a3acc-f013-4812-9918-8bdc2c0ef5e5" xsi:nil="true"/>
    <SharedWithUsers xmlns="120a3acc-f013-4812-9918-8bdc2c0ef5e5">
      <UserInfo>
        <DisplayName>Jake Rowland-Crosby</DisplayName>
        <AccountId>24</AccountId>
        <AccountType/>
      </UserInfo>
      <UserInfo>
        <DisplayName>Rupert Raymond</DisplayName>
        <AccountId>14</AccountId>
        <AccountType/>
      </UserInfo>
      <UserInfo>
        <DisplayName>Mo Bin-Nasir</DisplayName>
        <AccountId>40</AccountId>
        <AccountType/>
      </UserInfo>
      <UserInfo>
        <DisplayName>Andrew Byrne</DisplayName>
        <AccountId>872</AccountId>
        <AccountType/>
      </UserInfo>
      <UserInfo>
        <DisplayName>Andrew Wright</DisplayName>
        <AccountId>16</AccountId>
        <AccountType/>
      </UserInfo>
      <UserInfo>
        <DisplayName>Lewis Johnston</DisplayName>
        <AccountId>2352</AccountId>
        <AccountType/>
      </UserInfo>
      <UserInfo>
        <DisplayName>Adrian Fernando</DisplayName>
        <AccountId>268</AccountId>
        <AccountType/>
      </UserInfo>
      <UserInfo>
        <DisplayName>Daniela Benites</DisplayName>
        <AccountId>266</AccountId>
        <AccountType/>
      </UserInfo>
    </SharedWithUsers>
    <lcf76f155ced4ddcb4097134ff3c332f xmlns="ee703e74-0dd6-403b-bc31-64c27f295d8b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6596C46-0A35-4955-914C-E2A6AD349438}"/>
</file>

<file path=customXml/itemProps2.xml><?xml version="1.0" encoding="utf-8"?>
<ds:datastoreItem xmlns:ds="http://schemas.openxmlformats.org/officeDocument/2006/customXml" ds:itemID="{C55B1111-0FBB-4BAB-9A07-DF064C0B55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F0D987-3B4B-4D54-B8ED-53AA6F2A6E33}">
  <ds:schemaRefs>
    <ds:schemaRef ds:uri="45a74402-c164-4c48-9397-eb3d445477b1"/>
    <ds:schemaRef ds:uri="987366ac-c4a1-46b0-afe7-e7146af3341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Tadek-PPT-Template</Template>
  <TotalTime>2723</TotalTime>
  <Words>1494</Words>
  <Application>Microsoft Office PowerPoint</Application>
  <PresentationFormat>Widescreen</PresentationFormat>
  <Paragraphs>279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Roboto</vt:lpstr>
      <vt:lpstr>Roboto Light</vt:lpstr>
      <vt:lpstr>System Font Regular</vt:lpstr>
      <vt:lpstr>Times New Roman</vt:lpstr>
      <vt:lpstr>Office Theme</vt:lpstr>
      <vt:lpstr>Design and Installation of Synthetic Rope Moorings</vt:lpstr>
      <vt:lpstr>CONTENTS</vt:lpstr>
      <vt:lpstr>Tadek Overview</vt:lpstr>
      <vt:lpstr>Introduction to Tadek</vt:lpstr>
      <vt:lpstr>Capabilities</vt:lpstr>
      <vt:lpstr>One Team – Two Disciplines</vt:lpstr>
      <vt:lpstr>Synthetic Rope Moorings</vt:lpstr>
      <vt:lpstr>Synthetic Ropes in Offshore Energy</vt:lpstr>
      <vt:lpstr>Synthetic Rope Properties</vt:lpstr>
      <vt:lpstr>Standards and Industry Guidance</vt:lpstr>
      <vt:lpstr>Case Study – Design of Synthetic Moorings for FOWT</vt:lpstr>
      <vt:lpstr>Case Study – Design of Synthetic Moorings for FOWT</vt:lpstr>
      <vt:lpstr>Installation and Hook-Up Procedures</vt:lpstr>
      <vt:lpstr>PowerPoint Presentation</vt:lpstr>
      <vt:lpstr>Moorings Installation – 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and Perspectives</vt:lpstr>
      <vt:lpstr>Conclusions and Perspectives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Alastair Berry</dc:creator>
  <cp:lastModifiedBy>PierPaolo Ricci</cp:lastModifiedBy>
  <cp:revision>5</cp:revision>
  <dcterms:created xsi:type="dcterms:W3CDTF">2023-05-22T14:09:59Z</dcterms:created>
  <dcterms:modified xsi:type="dcterms:W3CDTF">2026-03-17T18:56:03Z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0x01010076AB460FA7056F49B4DA75ACCDBC3294</vt:lpwstr>
  </property>
</Properties>
</file>